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5"/>
  </p:notesMasterIdLst>
  <p:sldIdLst>
    <p:sldId id="564" r:id="rId2"/>
    <p:sldId id="257" r:id="rId3"/>
    <p:sldId id="549" r:id="rId4"/>
    <p:sldId id="546" r:id="rId5"/>
    <p:sldId id="262" r:id="rId6"/>
    <p:sldId id="548" r:id="rId7"/>
    <p:sldId id="263" r:id="rId8"/>
    <p:sldId id="550" r:id="rId9"/>
    <p:sldId id="551" r:id="rId10"/>
    <p:sldId id="552" r:id="rId11"/>
    <p:sldId id="553" r:id="rId12"/>
    <p:sldId id="555" r:id="rId13"/>
    <p:sldId id="554" r:id="rId14"/>
    <p:sldId id="556" r:id="rId15"/>
    <p:sldId id="557" r:id="rId16"/>
    <p:sldId id="558" r:id="rId17"/>
    <p:sldId id="559" r:id="rId18"/>
    <p:sldId id="273" r:id="rId19"/>
    <p:sldId id="275" r:id="rId20"/>
    <p:sldId id="274" r:id="rId21"/>
    <p:sldId id="280" r:id="rId22"/>
    <p:sldId id="544" r:id="rId23"/>
    <p:sldId id="267" r:id="rId24"/>
    <p:sldId id="270" r:id="rId25"/>
    <p:sldId id="547" r:id="rId26"/>
    <p:sldId id="277" r:id="rId27"/>
    <p:sldId id="560" r:id="rId28"/>
    <p:sldId id="561" r:id="rId29"/>
    <p:sldId id="562" r:id="rId30"/>
    <p:sldId id="563" r:id="rId31"/>
    <p:sldId id="283" r:id="rId32"/>
    <p:sldId id="290" r:id="rId33"/>
    <p:sldId id="291" r:id="rId34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80.png>
</file>

<file path=ppt/media/image29.png>
</file>

<file path=ppt/media/image290.png>
</file>

<file path=ppt/media/image3.tiff>
</file>

<file path=ppt/media/image30.png>
</file>

<file path=ppt/media/image31.png>
</file>

<file path=ppt/media/image310.png>
</file>

<file path=ppt/media/image32.png>
</file>

<file path=ppt/media/image32.tiff>
</file>

<file path=ppt/media/image33.png>
</file>

<file path=ppt/media/image34.png>
</file>

<file path=ppt/media/image35.png>
</file>

<file path=ppt/media/image4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C684DF-76B3-4E49-B820-BAD6E80F3004}" type="datetimeFigureOut">
              <a:rPr lang="en-DE" smtClean="0"/>
              <a:t>22.11.22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D9EE87-501F-E447-A769-8D5D03FDAA3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959991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CE17A5-5A4E-0630-8188-5547FD519E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7A0C64-FD4B-B8FF-EF29-266F25158E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7BE95A-3FBC-BAF8-E3CC-83B9F673B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79713-721F-9942-8B66-C9407ED5AAAF}" type="datetime1">
              <a:rPr lang="de-DE" smtClean="0"/>
              <a:t>22.11.22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AA2246-717B-EBF2-7A40-CF84FC9C0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2A3A42-D3BF-A415-9DA1-893C72D09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813744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7C220-376E-BE04-4A7F-4DF11DE94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6124C0-81EF-07F9-31E1-93F5C4E5E2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0C5429-A3CB-3B14-1AF2-962C3E5CDC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ED5858-3460-BE43-B209-87CA54ED5EED}" type="datetime1">
              <a:rPr lang="de-DE" smtClean="0"/>
              <a:t>22.11.22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92B2ED-AA8B-D06A-608D-B3A94A7ED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17F8C6-799D-669A-DC26-CF708FA54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191124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604654B-B54E-DBD9-46A0-381E52937D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1EA549-4E1D-DA86-D988-44A62CC411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947B56-23D7-B8DE-C296-2F24D145F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A1361-E5A9-064A-A4F4-6B09B381815F}" type="datetime1">
              <a:rPr lang="de-DE" smtClean="0"/>
              <a:t>22.11.22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0350C6-07AD-D53B-2674-321862CAC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98A200-0D34-7AB9-E765-1143FB3CC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889002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8189C-684B-1814-2CCD-4D7AE6EBD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005672-E521-7D5A-7ED9-F18358EEB7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E5767B-B2F1-B1EA-0FA7-A9722F409A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8B807-5C01-6740-8496-E04AA1176B37}" type="datetime1">
              <a:rPr lang="de-DE" smtClean="0"/>
              <a:t>22.11.22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482F9F-9471-73C6-92C5-B4008EE70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111B99-F789-5A49-6386-E1BCFE0AD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187185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4460F-91EC-6225-A861-96E1B74C3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3FF34E-F7A7-3E58-3C47-C24FFDA0FD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C84ABF-94AA-2968-7B85-152C33843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4300A-E8AC-CF4F-9B56-3795C93A2252}" type="datetime1">
              <a:rPr lang="de-DE" smtClean="0"/>
              <a:t>22.11.22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90418-9BBE-67C0-AD3C-FC808324A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18B2B3-2E1F-4FEB-F0E3-2E6D625DD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118124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8BCD4-555D-DB20-7D2A-826C5A58F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FA4DA8-E54D-1D1E-D25E-D16D18EC1A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C4EF2B-53F8-2D55-BCDE-78534B894B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34F1DE-85AC-9E56-6A05-2BEBECD3D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044E8-224D-1B43-8552-01E9D64ED54A}" type="datetime1">
              <a:rPr lang="de-DE" smtClean="0"/>
              <a:t>22.11.22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3522BD-52CB-585F-1E0C-27CA81E26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2C80AD-99A8-0DB7-5E41-A18C8010C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74177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B26-B75D-77BB-6F84-C86BDDD07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D1FD8-88ED-CD21-C4D4-6FC60DAB82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D92A9B-C7BE-298D-72C9-F0F8B747CB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C3618D-E5C0-14DD-BC3C-15A8FB4B0D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8720B3-9A4F-B8A4-D2FB-26ADD2D230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B4C366-7D12-C3E5-A204-2DD3EFD85A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13C0D-8288-4D45-B220-D9A0120A8F2D}" type="datetime1">
              <a:rPr lang="de-DE" smtClean="0"/>
              <a:t>22.11.22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2CAE0D-3400-FC5D-1EC2-A3939FB61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54CBA8-8600-A2A9-5149-DD525FE00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72163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1F6E9-D9FB-5CCC-054E-6504E2AD73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E79397-0797-DAB6-A646-8ADFAFC77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02D46-BD16-3142-A607-23C1088D1D65}" type="datetime1">
              <a:rPr lang="de-DE" smtClean="0"/>
              <a:t>22.11.22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99E4FC-5245-3B75-BAE8-8C774B8DC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CE1B06-811A-B351-5826-92DB2DBA9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1645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1DC253-D612-B432-D5E0-79D91816C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AAF64-0318-9C47-9ECA-A94E8E24EBC0}" type="datetime1">
              <a:rPr lang="de-DE" smtClean="0"/>
              <a:t>22.11.22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C5AAC2-44D4-4AC4-22DA-038B79878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DC7130-DB10-DD11-4947-011F43744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455279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E3498-287D-9FB9-2F89-80286C0B6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6C0B41-8D84-92EC-762A-DE715B01EE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F8EC1E-CCBC-6ECE-BCFB-2420527C3E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CA0F26-0D52-A0D6-786E-0EA30DE41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63C6F-BC46-1F43-B335-C0560A443A3C}" type="datetime1">
              <a:rPr lang="de-DE" smtClean="0"/>
              <a:t>22.11.22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494FAE-2C99-BB8A-0B45-C1C0B676CB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171190-208E-2217-E4F0-FB3E3F4AA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533481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21F5D-20EE-A43B-9D1B-038B02751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D675F4E-D301-BF44-B51F-048BE6D988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81ACD9-50B1-72AF-685F-49A41156F8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D67DCF-1E10-82DC-C98D-616AAE0E7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5EE2C-8619-EC4B-83E0-CB003FA3EB6B}" type="datetime1">
              <a:rPr lang="de-DE" smtClean="0"/>
              <a:t>22.11.22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EEDE15-476B-E555-961A-8786E6602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79E3EA-49F7-A09A-F603-7FC3760CE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591484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2D9C92-2969-FF3A-4947-C3E23A05B8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0BA862-7224-4DAF-CD4C-BB28E7249D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772728-30B4-7D6A-2944-A9590ACD32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CD794C-C008-B440-B921-1F097B3C52B4}" type="datetime1">
              <a:rPr lang="de-DE" smtClean="0"/>
              <a:t>22.11.22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871E24-AADC-DF6C-0EB0-6474C514EC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772530-2AFE-5710-3378-6719F3619B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23838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912.02877" TargetMode="Externa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06.02039" TargetMode="External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arxiv.org/abs/2106.01345" TargetMode="External"/><Relationship Id="rId4" Type="http://schemas.openxmlformats.org/officeDocument/2006/relationships/image" Target="../media/image3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tiff"/><Relationship Id="rId2" Type="http://schemas.openxmlformats.org/officeDocument/2006/relationships/image" Target="../media/image29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0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hyperlink" Target="http://www.incompleteideas.net/book/the-book.html" TargetMode="External"/><Relationship Id="rId3" Type="http://schemas.openxmlformats.org/officeDocument/2006/relationships/hyperlink" Target="https://arxiv.org/abs/1312.5602" TargetMode="External"/><Relationship Id="rId7" Type="http://schemas.openxmlformats.org/officeDocument/2006/relationships/image" Target="../media/image35.png"/><Relationship Id="rId2" Type="http://schemas.openxmlformats.org/officeDocument/2006/relationships/hyperlink" Target="https://www.nature.com/articles/nature14236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1707.06347" TargetMode="External"/><Relationship Id="rId5" Type="http://schemas.openxmlformats.org/officeDocument/2006/relationships/hyperlink" Target="https://www.nature.com/articles/nature24270" TargetMode="External"/><Relationship Id="rId4" Type="http://schemas.openxmlformats.org/officeDocument/2006/relationships/hyperlink" Target="https://www.nature.com/articles/nature16961" TargetMode="Externa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nature.com/articles/s41586-021-04301-9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Reinforcement Learning</a:t>
            </a:r>
            <a:br>
              <a:rPr lang="en-DE" dirty="0"/>
            </a:br>
            <a:r>
              <a:rPr lang="en-DE" sz="4000" i="1" dirty="0"/>
              <a:t>Sequential Decision Making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F5B4C-755B-6562-2C17-4B127886A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Action-Value Function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11539F-29FB-43F2-21A3-8F8ECE022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10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5C3C8FF3-2CBB-9455-1D0C-9969F1720B57}"/>
                  </a:ext>
                </a:extLst>
              </p:cNvPr>
              <p:cNvSpPr txBox="1"/>
              <p:nvPr/>
            </p:nvSpPr>
            <p:spPr>
              <a:xfrm>
                <a:off x="608408" y="1690688"/>
                <a:ext cx="10975184" cy="235910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sz="2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DE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ctrlPr>
                            <a:rPr lang="en-DE" sz="28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DE" sz="28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𝑜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∞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p>
                              </m:sSup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</m:nary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𝛾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2800" b="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+1</m:t>
                              </m:r>
                            </m:sub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bSup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</m:sub>
                        <m:sup/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Sup>
                                <m:sSubSup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  <m:sup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bSup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  <m:d>
                            <m:dPr>
                              <m:begChr m:val="["/>
                              <m:endChr m:val="]"/>
                              <m:ctrlP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𝛾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𝜋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8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  <m:sup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′</m:t>
                                      </m:r>
                                    </m:sup>
                                  </m:sSubSup>
                                </m:e>
                              </m:d>
                            </m:e>
                          </m:d>
                        </m:e>
                      </m:nary>
                    </m:oMath>
                  </m:oMathPara>
                </a14:m>
                <a:endParaRPr lang="en-DE" sz="28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5C3C8FF3-2CBB-9455-1D0C-9969F1720B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8408" y="1690688"/>
                <a:ext cx="10975184" cy="2359107"/>
              </a:xfrm>
              <a:prstGeom prst="rect">
                <a:avLst/>
              </a:prstGeom>
              <a:blipFill>
                <a:blip r:embed="rId2"/>
                <a:stretch>
                  <a:fillRect l="-347" t="-58824" b="-8342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Picture 9" descr="Shape&#10;&#10;Description automatically generated">
            <a:extLst>
              <a:ext uri="{FF2B5EF4-FFF2-40B4-BE49-F238E27FC236}">
                <a16:creationId xmlns:a16="http://schemas.microsoft.com/office/drawing/2014/main" id="{045F20B5-12AE-6EE6-DF84-AFAD154DBA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3746" y="4389125"/>
            <a:ext cx="2539798" cy="2172817"/>
          </a:xfrm>
          <a:prstGeom prst="rect">
            <a:avLst/>
          </a:prstGeom>
        </p:spPr>
      </p:pic>
      <p:pic>
        <p:nvPicPr>
          <p:cNvPr id="12" name="Picture 11" descr="Diagram&#10;&#10;Description automatically generated">
            <a:extLst>
              <a:ext uri="{FF2B5EF4-FFF2-40B4-BE49-F238E27FC236}">
                <a16:creationId xmlns:a16="http://schemas.microsoft.com/office/drawing/2014/main" id="{6A0B13AD-D421-0993-0333-685A62B32B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8457" y="4389125"/>
            <a:ext cx="1954924" cy="210375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76F47D0-EDF0-5E4A-C966-7D782C37FA85}"/>
              </a:ext>
            </a:extLst>
          </p:cNvPr>
          <p:cNvSpPr txBox="1"/>
          <p:nvPr/>
        </p:nvSpPr>
        <p:spPr>
          <a:xfrm>
            <a:off x="5688676" y="6598364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19260057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CE3841-858C-1656-7BBA-5E7B14286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Bellman Optimality Equations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C4BBFB-FCE9-647A-1FC7-6569EA07E1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/>
              <a:t>o</a:t>
            </a:r>
            <a:r>
              <a:rPr lang="en-DE" dirty="0"/>
              <a:t>ptimal solutions to Bellman equations (directly defining optimal policy):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r</a:t>
            </a:r>
            <a:r>
              <a:rPr lang="en-DE" dirty="0"/>
              <a:t>arely possible to find in practice (model of environment, Markov property, computational resources)</a:t>
            </a:r>
          </a:p>
          <a:p>
            <a:pPr marL="0" indent="0">
              <a:buNone/>
            </a:pPr>
            <a:r>
              <a:rPr lang="en-DE" dirty="0">
                <a:sym typeface="Wingdings" pitchFamily="2" charset="2"/>
              </a:rPr>
              <a:t> </a:t>
            </a:r>
            <a:r>
              <a:rPr lang="en-GB" dirty="0">
                <a:sym typeface="Wingdings" pitchFamily="2" charset="2"/>
              </a:rPr>
              <a:t>a</a:t>
            </a:r>
            <a:r>
              <a:rPr lang="en-DE" dirty="0">
                <a:sym typeface="Wingdings" pitchFamily="2" charset="2"/>
              </a:rPr>
              <a:t>pproximate solutions</a:t>
            </a:r>
            <a:endParaRPr lang="en-DE" dirty="0"/>
          </a:p>
          <a:p>
            <a:pPr marL="0" indent="0">
              <a:buNone/>
            </a:pP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0A1506-9359-859D-6D7F-D961EEBBC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11</a:t>
            </a:fld>
            <a:endParaRPr lang="en-DE"/>
          </a:p>
        </p:txBody>
      </p:sp>
      <p:pic>
        <p:nvPicPr>
          <p:cNvPr id="6" name="Picture 5" descr="A picture containing clock&#10;&#10;Description automatically generated">
            <a:extLst>
              <a:ext uri="{FF2B5EF4-FFF2-40B4-BE49-F238E27FC236}">
                <a16:creationId xmlns:a16="http://schemas.microsoft.com/office/drawing/2014/main" id="{1CDE49D9-990A-A2CE-6559-38EB96C894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482273"/>
            <a:ext cx="6855372" cy="231730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015DD57-4FEE-7EED-AE35-0A13108D825C}"/>
              </a:ext>
            </a:extLst>
          </p:cNvPr>
          <p:cNvSpPr txBox="1"/>
          <p:nvPr/>
        </p:nvSpPr>
        <p:spPr>
          <a:xfrm>
            <a:off x="4265886" y="4338254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30913307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EBE39AEB-D19C-B426-0AF9-8DBFA0C6B033}"/>
              </a:ext>
            </a:extLst>
          </p:cNvPr>
          <p:cNvSpPr/>
          <p:nvPr/>
        </p:nvSpPr>
        <p:spPr>
          <a:xfrm>
            <a:off x="8936418" y="1224062"/>
            <a:ext cx="2819033" cy="3954110"/>
          </a:xfrm>
          <a:prstGeom prst="roundRect">
            <a:avLst/>
          </a:prstGeom>
          <a:solidFill>
            <a:schemeClr val="bg2">
              <a:alpha val="9668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6A429D-3990-790C-A287-D0A9B877C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Dynamic 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A8253C-38C8-D945-44C2-0A3E4C5BAE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7191704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b="0" dirty="0"/>
              <a:t>iterative approaches to </a:t>
            </a:r>
            <a:r>
              <a:rPr lang="en-GB" sz="2600" dirty="0"/>
              <a:t>find approximations for optimal value functions</a:t>
            </a:r>
            <a:endParaRPr lang="en-GB" sz="2600" b="0" dirty="0"/>
          </a:p>
          <a:p>
            <a:pPr marL="514350" indent="-514350">
              <a:buFont typeface="+mj-lt"/>
              <a:buAutoNum type="arabicPeriod"/>
            </a:pPr>
            <a:r>
              <a:rPr lang="en-GB" sz="2600" dirty="0"/>
              <a:t>policy evaluation:</a:t>
            </a:r>
            <a:r>
              <a:rPr lang="en-DE" sz="2600" b="0" dirty="0"/>
              <a:t> calculate value function with current policy (Bellman equation as update rule)</a:t>
            </a:r>
            <a:endParaRPr lang="en-GB" sz="2600" dirty="0"/>
          </a:p>
          <a:p>
            <a:pPr marL="514350" indent="-514350">
              <a:buFont typeface="+mj-lt"/>
              <a:buAutoNum type="arabicPeriod"/>
            </a:pPr>
            <a:r>
              <a:rPr lang="en-GB" sz="2600" dirty="0"/>
              <a:t>policy improvement:</a:t>
            </a:r>
            <a:r>
              <a:rPr lang="en-DE" sz="2600" b="0" dirty="0"/>
              <a:t> adjusting policy to act greedy (pick actions with maximum values) with respect to value function of current policy</a:t>
            </a:r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utting both components together:</a:t>
            </a:r>
          </a:p>
          <a:p>
            <a:r>
              <a:rPr lang="en-GB" sz="2600" dirty="0"/>
              <a:t>p</a:t>
            </a:r>
            <a:r>
              <a:rPr lang="en-DE" sz="2600" dirty="0"/>
              <a:t>olicy iteration:</a:t>
            </a:r>
          </a:p>
          <a:p>
            <a:r>
              <a:rPr lang="en-GB" sz="2600" dirty="0"/>
              <a:t>v</a:t>
            </a:r>
            <a:r>
              <a:rPr lang="en-DE" sz="2600" dirty="0"/>
              <a:t>alue iteration: truncated policy evaluation using Bellman optimality equation as update rule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6497F6-499E-C15E-A171-09406D83B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12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542754F-2FCD-7536-9301-FE81E76EDB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5114" y="4848911"/>
            <a:ext cx="5227734" cy="38584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234B86F-FFB1-4CB8-9F28-02B7C531DC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45398" y="1768650"/>
            <a:ext cx="2201072" cy="330661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E51A22C-D3BB-7B47-2C0D-E6042FCED77B}"/>
              </a:ext>
            </a:extLst>
          </p:cNvPr>
          <p:cNvSpPr txBox="1"/>
          <p:nvPr/>
        </p:nvSpPr>
        <p:spPr>
          <a:xfrm>
            <a:off x="8936418" y="1329919"/>
            <a:ext cx="281903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1500" dirty="0"/>
              <a:t>generalized policy iteration (GPI):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46CF261-23D7-6CDF-EC2B-011BBA51D9D8}"/>
              </a:ext>
            </a:extLst>
          </p:cNvPr>
          <p:cNvSpPr txBox="1"/>
          <p:nvPr/>
        </p:nvSpPr>
        <p:spPr>
          <a:xfrm>
            <a:off x="10940804" y="5247571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1B081E-3E0F-CD58-7CFB-3EDEF50056A3}"/>
              </a:ext>
            </a:extLst>
          </p:cNvPr>
          <p:cNvSpPr txBox="1"/>
          <p:nvPr/>
        </p:nvSpPr>
        <p:spPr>
          <a:xfrm>
            <a:off x="8936418" y="5740405"/>
            <a:ext cx="28190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GPI a</a:t>
            </a:r>
            <a:r>
              <a:rPr lang="en-DE" dirty="0"/>
              <a:t>lso followed by MC and TD methods …</a:t>
            </a:r>
          </a:p>
        </p:txBody>
      </p:sp>
    </p:spTree>
    <p:extLst>
      <p:ext uri="{BB962C8B-B14F-4D97-AF65-F5344CB8AC3E}">
        <p14:creationId xmlns:p14="http://schemas.microsoft.com/office/powerpoint/2010/main" val="4616034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AA315-43F4-8A94-5710-7E016D037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Bootstrapping and Sampling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3A814A-B09E-D7AD-778F-9A87D4268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818595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b="1" dirty="0"/>
              <a:t>b</a:t>
            </a:r>
            <a:r>
              <a:rPr lang="en-DE" b="1" dirty="0"/>
              <a:t>ootstrapping</a:t>
            </a:r>
            <a:r>
              <a:rPr lang="en-DE" dirty="0"/>
              <a:t>: </a:t>
            </a:r>
            <a:r>
              <a:rPr lang="en-GB" dirty="0"/>
              <a:t>update estimates of state values based on estimates of values of successor states </a:t>
            </a:r>
            <a:endParaRPr lang="en-DE" dirty="0"/>
          </a:p>
          <a:p>
            <a:pPr marL="0" indent="0">
              <a:buNone/>
            </a:pPr>
            <a:r>
              <a:rPr lang="en-GB" b="1" dirty="0"/>
              <a:t>s</a:t>
            </a:r>
            <a:r>
              <a:rPr lang="en-DE" b="1" dirty="0"/>
              <a:t>ampling</a:t>
            </a:r>
            <a:r>
              <a:rPr lang="en-DE" dirty="0"/>
              <a:t>: experience of sample sequences (no need for complete knowledge of environment)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ACD391-3E92-5154-E47D-1A6B248D2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13</a:t>
            </a:fld>
            <a:endParaRPr lang="en-DE"/>
          </a:p>
        </p:txBody>
      </p:sp>
      <p:pic>
        <p:nvPicPr>
          <p:cNvPr id="5" name="Picture 4" descr="A picture containing hanging, air, wire, flying&#10;&#10;Description automatically generated">
            <a:extLst>
              <a:ext uri="{FF2B5EF4-FFF2-40B4-BE49-F238E27FC236}">
                <a16:creationId xmlns:a16="http://schemas.microsoft.com/office/drawing/2014/main" id="{470E8653-E80C-691E-2A46-1B1FBDBB0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350" y="3322897"/>
            <a:ext cx="3333573" cy="2079625"/>
          </a:xfrm>
          <a:prstGeom prst="rect">
            <a:avLst/>
          </a:prstGeom>
        </p:spPr>
      </p:pic>
      <p:pic>
        <p:nvPicPr>
          <p:cNvPr id="6" name="Picture 5" descr="A picture containing hanging, colored, air, flying&#10;&#10;Description automatically generated">
            <a:extLst>
              <a:ext uri="{FF2B5EF4-FFF2-40B4-BE49-F238E27FC236}">
                <a16:creationId xmlns:a16="http://schemas.microsoft.com/office/drawing/2014/main" id="{F4C08FFA-90B4-91B8-ACEC-A9659FAAD5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7823" y="3322897"/>
            <a:ext cx="3708827" cy="2079921"/>
          </a:xfrm>
          <a:prstGeom prst="rect">
            <a:avLst/>
          </a:prstGeom>
        </p:spPr>
      </p:pic>
      <p:pic>
        <p:nvPicPr>
          <p:cNvPr id="7" name="Picture 6" descr="A picture containing hanging, air, flying, colored&#10;&#10;Description automatically generated">
            <a:extLst>
              <a:ext uri="{FF2B5EF4-FFF2-40B4-BE49-F238E27FC236}">
                <a16:creationId xmlns:a16="http://schemas.microsoft.com/office/drawing/2014/main" id="{18F0F24E-CA05-E49B-09A2-35A78D05FE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7244" y="3322897"/>
            <a:ext cx="3482257" cy="20796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EBCB5B3-F3E8-8EAA-728C-FE8F49BE4FBD}"/>
              </a:ext>
            </a:extLst>
          </p:cNvPr>
          <p:cNvSpPr txBox="1"/>
          <p:nvPr/>
        </p:nvSpPr>
        <p:spPr>
          <a:xfrm>
            <a:off x="838200" y="2784735"/>
            <a:ext cx="2316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Dynamic Programming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39FFDF-6D09-9D42-9283-CB36BF014035}"/>
              </a:ext>
            </a:extLst>
          </p:cNvPr>
          <p:cNvSpPr txBox="1"/>
          <p:nvPr/>
        </p:nvSpPr>
        <p:spPr>
          <a:xfrm>
            <a:off x="4328692" y="2784735"/>
            <a:ext cx="3394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Temporal Difference (TD) Learning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F169AA0-E1A1-10DC-52BB-EF34F1FFCECB}"/>
              </a:ext>
            </a:extLst>
          </p:cNvPr>
          <p:cNvSpPr txBox="1"/>
          <p:nvPr/>
        </p:nvSpPr>
        <p:spPr>
          <a:xfrm>
            <a:off x="8897429" y="2784735"/>
            <a:ext cx="1869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Monte Carlo (MC)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18091D-23DA-8F89-5D7B-666CC7AB8BBB}"/>
              </a:ext>
            </a:extLst>
          </p:cNvPr>
          <p:cNvSpPr txBox="1"/>
          <p:nvPr/>
        </p:nvSpPr>
        <p:spPr>
          <a:xfrm>
            <a:off x="505350" y="5574694"/>
            <a:ext cx="33335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no sampling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model-based (transition probabilities needed)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1B1DDF-BDA8-7EE6-F0A8-3E5A37D16AB2}"/>
              </a:ext>
            </a:extLst>
          </p:cNvPr>
          <p:cNvSpPr txBox="1"/>
          <p:nvPr/>
        </p:nvSpPr>
        <p:spPr>
          <a:xfrm>
            <a:off x="4255045" y="5570978"/>
            <a:ext cx="33944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</a:t>
            </a:r>
            <a:r>
              <a:rPr lang="en-DE" dirty="0"/>
              <a:t>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</a:t>
            </a:r>
            <a:r>
              <a:rPr lang="en-DE" dirty="0"/>
              <a:t>odel-free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EC628C-CA70-A417-59B5-1C0E80AAA251}"/>
              </a:ext>
            </a:extLst>
          </p:cNvPr>
          <p:cNvSpPr txBox="1"/>
          <p:nvPr/>
        </p:nvSpPr>
        <p:spPr>
          <a:xfrm>
            <a:off x="7977823" y="5571473"/>
            <a:ext cx="37088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no 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</a:t>
            </a:r>
            <a:r>
              <a:rPr lang="en-DE" dirty="0"/>
              <a:t>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</a:t>
            </a:r>
            <a:r>
              <a:rPr lang="en-DE" dirty="0"/>
              <a:t>odel-free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5EE5738-5379-23C3-E1ED-105E40C06363}"/>
              </a:ext>
            </a:extLst>
          </p:cNvPr>
          <p:cNvSpPr txBox="1"/>
          <p:nvPr/>
        </p:nvSpPr>
        <p:spPr>
          <a:xfrm>
            <a:off x="11377353" y="5402522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29120506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9B03E-1A17-7301-86C2-51FB9F9F3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Sampling Update Rule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0DF71F6-3791-4D3C-E0A2-4E6A0748AA3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3428999"/>
                <a:ext cx="10515600" cy="2747963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DE" dirty="0"/>
                  <a:t>MC:	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nary>
                          <m:naryPr>
                            <m:chr m:val="∑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𝑜</m:t>
                            </m:r>
                          </m:sub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∞</m:t>
                            </m:r>
                          </m:sup>
                          <m:e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𝛾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p>
                            </m:sSup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𝑟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+1</m:t>
                                </m:r>
                              </m:sub>
                            </m:sSub>
                          </m:e>
                        </m:nary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𝑣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DE" dirty="0"/>
                  <a:t>TD:	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𝛾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𝑣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+1</m:t>
                                </m:r>
                              </m:sub>
                            </m:sSub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𝑣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0DF71F6-3791-4D3C-E0A2-4E6A0748AA3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3428999"/>
                <a:ext cx="10515600" cy="2747963"/>
              </a:xfrm>
              <a:blipFill>
                <a:blip r:embed="rId2"/>
                <a:stretch>
                  <a:fillRect l="-1206" t="-2522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E13DB9-41B0-ED71-FD05-45D583EB1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14</a:t>
            </a:fld>
            <a:endParaRPr lang="en-DE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E82FC9A-586B-9BE3-F02E-16501855DD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0" y="1870053"/>
            <a:ext cx="11506200" cy="901700"/>
          </a:xfrm>
          <a:prstGeom prst="rect">
            <a:avLst/>
          </a:prstGeom>
        </p:spPr>
      </p:pic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E66E22A9-5628-D549-7A89-B2413453DB8F}"/>
              </a:ext>
            </a:extLst>
          </p:cNvPr>
          <p:cNvSpPr/>
          <p:nvPr/>
        </p:nvSpPr>
        <p:spPr>
          <a:xfrm>
            <a:off x="342900" y="1870053"/>
            <a:ext cx="11588905" cy="901700"/>
          </a:xfrm>
          <a:prstGeom prst="round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44EBC1-1009-A38E-CC6D-09E393BCBA6E}"/>
              </a:ext>
            </a:extLst>
          </p:cNvPr>
          <p:cNvSpPr txBox="1"/>
          <p:nvPr/>
        </p:nvSpPr>
        <p:spPr>
          <a:xfrm>
            <a:off x="5255173" y="5915352"/>
            <a:ext cx="22363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800" dirty="0"/>
              <a:t>bootstrapping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7576065-AEE0-28B6-3505-37150C8E0251}"/>
              </a:ext>
            </a:extLst>
          </p:cNvPr>
          <p:cNvCxnSpPr>
            <a:stCxn id="5" idx="0"/>
          </p:cNvCxnSpPr>
          <p:nvPr/>
        </p:nvCxnSpPr>
        <p:spPr>
          <a:xfrm flipH="1" flipV="1">
            <a:off x="6106511" y="5431876"/>
            <a:ext cx="266821" cy="4834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66234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FD9201-6670-5181-895D-9277FC266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On-Policy TD Control: SARSA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8A6ADA8-8CEF-8FFE-F942-29A82FF0820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2960683"/>
                <a:ext cx="9798269" cy="3216279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following pattern of GPI: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r>
                  <a:rPr lang="en-DE" dirty="0"/>
                  <a:t>estimate action-value function for current behavior policy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DE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sSub>
                        <m:sSubPr>
                          <m:ctrlPr>
                            <a:rPr lang="en-D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DE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𝜂</m:t>
                      </m:r>
                      <m:d>
                        <m:dPr>
                          <m:begChr m:val="["/>
                          <m:endChr m:val="]"/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𝛾</m:t>
                          </m:r>
                          <m:sSub>
                            <m:sSubPr>
                              <m:ctrlPr>
                                <a:rPr lang="en-DE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</m:sub>
                          </m:sSub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</m:d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DE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</m:sub>
                          </m:sSub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</m:e>
                      </m:d>
                    </m:oMath>
                  </m:oMathPara>
                </a14:m>
                <a:endParaRPr lang="en-DE" dirty="0"/>
              </a:p>
              <a:p>
                <a:pPr marL="0" indent="0">
                  <a:buNone/>
                </a:pPr>
                <a:endParaRPr lang="en-GB" dirty="0"/>
              </a:p>
              <a:p>
                <a:r>
                  <a:rPr lang="en-GB" dirty="0"/>
                  <a:t>c</a:t>
                </a:r>
                <a:r>
                  <a:rPr lang="en-DE" dirty="0"/>
                  <a:t>hange policy toward greediness with respect to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sub>
                    </m:sSub>
                  </m:oMath>
                </a14:m>
                <a:r>
                  <a:rPr lang="en-DE" dirty="0"/>
                  <a:t> (exploration for example via </a:t>
                </a:r>
                <a14:m>
                  <m:oMath xmlns:m="http://schemas.openxmlformats.org/officeDocument/2006/math">
                    <m:r>
                      <a:rPr lang="en-D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</m:oMath>
                </a14:m>
                <a:r>
                  <a:rPr lang="en-DE" dirty="0"/>
                  <a:t>-greedy policy)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8A6ADA8-8CEF-8FFE-F942-29A82FF0820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2960683"/>
                <a:ext cx="9798269" cy="3216279"/>
              </a:xfrm>
              <a:blipFill>
                <a:blip r:embed="rId2"/>
                <a:stretch>
                  <a:fillRect l="-1295" t="-4724" r="-64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7B4404-4961-203F-C157-77377CE6A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15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96FD5C-8E62-42C2-234D-BA39B26D79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7710" y="2057980"/>
            <a:ext cx="5564457" cy="5354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BC77BCA-4343-A8AF-6B24-39F46E28B998}"/>
              </a:ext>
            </a:extLst>
          </p:cNvPr>
          <p:cNvSpPr txBox="1"/>
          <p:nvPr/>
        </p:nvSpPr>
        <p:spPr>
          <a:xfrm>
            <a:off x="3846867" y="1572979"/>
            <a:ext cx="1750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b="1" dirty="0"/>
              <a:t>S      A  R     S     A</a:t>
            </a:r>
          </a:p>
        </p:txBody>
      </p:sp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2A2A2FF9-8DF2-F928-3B33-4816A50C12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46178" y="3429000"/>
            <a:ext cx="615244" cy="209741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61D71AA-CFE2-2F89-F856-23D3DEDBD050}"/>
              </a:ext>
            </a:extLst>
          </p:cNvPr>
          <p:cNvSpPr txBox="1"/>
          <p:nvPr/>
        </p:nvSpPr>
        <p:spPr>
          <a:xfrm>
            <a:off x="7795953" y="2593392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17721686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schematic&#10;&#10;Description automatically generated">
            <a:extLst>
              <a:ext uri="{FF2B5EF4-FFF2-40B4-BE49-F238E27FC236}">
                <a16:creationId xmlns:a16="http://schemas.microsoft.com/office/drawing/2014/main" id="{CCDCBA99-CEDA-CD29-C75C-8B1FD2241B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1801" y="4661346"/>
            <a:ext cx="1047469" cy="150004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5BD6C51-0760-2065-B7F9-8D9B92F658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Off-Policy TD Control: Q-Learning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FAFBD41-C3F8-C70F-2AEC-034FAD14B1B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GB" sz="2400" dirty="0"/>
                  <a:t>estimate action-value function directly approximating optimal one (independent of </a:t>
                </a:r>
                <a:r>
                  <a:rPr lang="en-DE" sz="2400" dirty="0"/>
                  <a:t>behavior</a:t>
                </a:r>
                <a:r>
                  <a:rPr lang="en-GB" sz="2400" dirty="0"/>
                  <a:t> policy </a:t>
                </a:r>
                <a:r>
                  <a:rPr lang="en-GB" sz="2400" dirty="0">
                    <a:sym typeface="Wingdings" pitchFamily="2" charset="2"/>
                  </a:rPr>
                  <a:t> </a:t>
                </a:r>
                <a:r>
                  <a:rPr lang="en-DE" sz="2400" dirty="0"/>
                  <a:t>potentially off-policy)</a:t>
                </a:r>
              </a:p>
              <a:p>
                <a:pPr marL="0" indent="0">
                  <a:buNone/>
                </a:pPr>
                <a:r>
                  <a:rPr lang="en-GB" sz="2400" dirty="0"/>
                  <a:t>	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𝑞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𝑞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  <m:d>
                      <m:dPr>
                        <m:begChr m:val="["/>
                        <m:endChr m:val="]"/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𝛾</m:t>
                        </m:r>
                        <m:func>
                          <m:funcPr>
                            <m:ctrlPr>
                              <a:rPr lang="en-US" sz="24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uncPr>
                          <m:fName>
                            <m:limLow>
                              <m:limLowPr>
                                <m:ctrlPr>
                                  <a:rPr lang="en-US" sz="24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limLowPr>
                              <m:e>
                                <m:r>
                                  <m:rPr>
                                    <m:sty m:val="p"/>
                                  </m:rPr>
                                  <a:rPr lang="en-US" sz="240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max</m:t>
                                </m:r>
                              </m:e>
                              <m:lim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𝑎</m:t>
                                </m:r>
                              </m:lim>
                            </m:limLow>
                          </m:fName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  <m:d>
                              <m:d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  <m:t>+1</m:t>
                                    </m:r>
                                  </m:sub>
                                </m:sSub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  <m:t>+1</m:t>
                                    </m:r>
                                  </m:sub>
                                </m:sSub>
                              </m:e>
                            </m:d>
                          </m:e>
                        </m:func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policy just determines which state-action pairs are visited and updated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c</a:t>
                </a:r>
                <a:r>
                  <a:rPr lang="en-DE" sz="2400" dirty="0"/>
                  <a:t>ompare to expected Sarsa</a:t>
                </a:r>
                <a:r>
                  <a:rPr lang="en-DE" sz="2800" dirty="0"/>
                  <a:t>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𝑞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𝑞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𝜂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𝛾</m:t>
                          </m:r>
                          <m:nary>
                            <m:naryPr>
                              <m:chr m:val="∑"/>
                              <m:supHide m:val="on"/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</m:t>
                              </m:r>
                            </m:sub>
                            <m:sup/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  <m:d>
                                <m:d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  <m:d>
                                <m:d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nary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FAFBD41-C3F8-C70F-2AEC-034FAD14B1B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965" t="-1744" r="-724" b="-3720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782C89-2080-0A5E-AC67-215002C64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16</a:t>
            </a:fld>
            <a:endParaRPr lang="en-DE"/>
          </a:p>
        </p:txBody>
      </p:sp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690E09DB-791F-EDD3-135A-AA52D917E3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84469" y="2321584"/>
            <a:ext cx="1022131" cy="1500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7040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F60DD-C968-3A24-BDF0-42328878E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Summary: Update Characteristics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9D1A1B-82BB-EDCF-B060-3C5E30388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17</a:t>
            </a:fld>
            <a:endParaRPr lang="en-DE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35126D6-C16A-7841-9ACA-76B2AB578A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5999" y="1489633"/>
            <a:ext cx="5572512" cy="48843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11871EA-029A-0A8F-44F8-C16BA3060887}"/>
              </a:ext>
            </a:extLst>
          </p:cNvPr>
          <p:cNvSpPr txBox="1"/>
          <p:nvPr/>
        </p:nvSpPr>
        <p:spPr>
          <a:xfrm>
            <a:off x="1148576" y="3370935"/>
            <a:ext cx="1083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</a:t>
            </a:r>
            <a:r>
              <a:rPr lang="en-DE" dirty="0"/>
              <a:t>-step TD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CF5F38-C646-B100-4077-CC0F352B6884}"/>
              </a:ext>
            </a:extLst>
          </p:cNvPr>
          <p:cNvSpPr txBox="1"/>
          <p:nvPr/>
        </p:nvSpPr>
        <p:spPr>
          <a:xfrm>
            <a:off x="1148576" y="1920937"/>
            <a:ext cx="13209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one</a:t>
            </a:r>
            <a:r>
              <a:rPr lang="en-DE" dirty="0"/>
              <a:t>-step TD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D5391E-B885-B829-7853-CD20E078FEBA}"/>
              </a:ext>
            </a:extLst>
          </p:cNvPr>
          <p:cNvSpPr txBox="1"/>
          <p:nvPr/>
        </p:nvSpPr>
        <p:spPr>
          <a:xfrm>
            <a:off x="1148575" y="4994954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MC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419A85-702F-BAD2-92CC-A7CB575D01A8}"/>
              </a:ext>
            </a:extLst>
          </p:cNvPr>
          <p:cNvSpPr txBox="1"/>
          <p:nvPr/>
        </p:nvSpPr>
        <p:spPr>
          <a:xfrm>
            <a:off x="7839310" y="3026358"/>
            <a:ext cx="3401114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reduce depth of search by bootstrapping with value function predicting future outcome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C8963A7-88FC-F410-4D77-BA5410C2B96A}"/>
              </a:ext>
            </a:extLst>
          </p:cNvPr>
          <p:cNvCxnSpPr/>
          <p:nvPr/>
        </p:nvCxnSpPr>
        <p:spPr>
          <a:xfrm flipV="1">
            <a:off x="7627438" y="2506716"/>
            <a:ext cx="0" cy="1962614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2753E61-FA36-F858-EA9D-10F9F255202F}"/>
              </a:ext>
            </a:extLst>
          </p:cNvPr>
          <p:cNvSpPr txBox="1"/>
          <p:nvPr/>
        </p:nvSpPr>
        <p:spPr>
          <a:xfrm>
            <a:off x="4404731" y="5809797"/>
            <a:ext cx="1996069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reduce breadth of search by sampling actions from policy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36C9D61-B92A-98F0-6341-C3A3F85BB3CE}"/>
              </a:ext>
            </a:extLst>
          </p:cNvPr>
          <p:cNvCxnSpPr/>
          <p:nvPr/>
        </p:nvCxnSpPr>
        <p:spPr>
          <a:xfrm flipH="1">
            <a:off x="4304370" y="5617905"/>
            <a:ext cx="2163336" cy="0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D0711B2-695C-63D3-5446-F55382A5A778}"/>
              </a:ext>
            </a:extLst>
          </p:cNvPr>
          <p:cNvSpPr txBox="1"/>
          <p:nvPr/>
        </p:nvSpPr>
        <p:spPr>
          <a:xfrm>
            <a:off x="8060348" y="5563576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17785854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3EC43-1587-ABAB-5AB5-E337D0112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Deep Reinforcement Learning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3C0BFC7-72BD-9D93-A4E0-82BA247F3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480975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4D9EF-FB61-9DAE-2A97-D9C822C08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Limitation of Tabular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89275A-6ECE-00F1-31A1-E3ECBFAD3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tabular methods simply memorize observed data</a:t>
            </a:r>
            <a:endParaRPr lang="de-DE" dirty="0"/>
          </a:p>
          <a:p>
            <a:endParaRPr lang="de-DE" dirty="0"/>
          </a:p>
          <a:p>
            <a:pPr marL="0" indent="0">
              <a:buNone/>
            </a:pPr>
            <a:r>
              <a:rPr lang="de-DE" dirty="0" err="1"/>
              <a:t>problem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tabular</a:t>
            </a:r>
            <a:r>
              <a:rPr lang="de-DE" dirty="0"/>
              <a:t> </a:t>
            </a:r>
            <a:r>
              <a:rPr lang="de-DE" dirty="0" err="1"/>
              <a:t>solution</a:t>
            </a:r>
            <a:r>
              <a:rPr lang="de-DE" dirty="0"/>
              <a:t> </a:t>
            </a:r>
            <a:r>
              <a:rPr lang="de-DE" dirty="0" err="1"/>
              <a:t>methods</a:t>
            </a:r>
            <a:r>
              <a:rPr lang="de-DE" dirty="0"/>
              <a:t> in </a:t>
            </a:r>
            <a:r>
              <a:rPr lang="de-DE" dirty="0" err="1"/>
              <a:t>practice</a:t>
            </a:r>
            <a:r>
              <a:rPr lang="de-DE" dirty="0"/>
              <a:t>: large </a:t>
            </a:r>
            <a:r>
              <a:rPr lang="de-DE" dirty="0" err="1"/>
              <a:t>state</a:t>
            </a:r>
            <a:r>
              <a:rPr lang="de-DE" dirty="0"/>
              <a:t>/</a:t>
            </a:r>
            <a:r>
              <a:rPr lang="de-DE" dirty="0" err="1"/>
              <a:t>action</a:t>
            </a:r>
            <a:r>
              <a:rPr lang="de-DE" dirty="0"/>
              <a:t> </a:t>
            </a:r>
            <a:r>
              <a:rPr lang="de-DE" dirty="0" err="1"/>
              <a:t>spaces</a:t>
            </a:r>
            <a:r>
              <a:rPr lang="de-DE" dirty="0"/>
              <a:t> </a:t>
            </a:r>
            <a:r>
              <a:rPr lang="de-DE" dirty="0">
                <a:sym typeface="Wingdings" pitchFamily="2" charset="2"/>
              </a:rPr>
              <a:t> </a:t>
            </a:r>
            <a:r>
              <a:rPr lang="de-DE" dirty="0" err="1">
                <a:sym typeface="Wingdings" pitchFamily="2" charset="2"/>
              </a:rPr>
              <a:t>curse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of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dimensionality</a:t>
            </a:r>
            <a:endParaRPr lang="de-DE" dirty="0">
              <a:sym typeface="Wingdings" pitchFamily="2" charset="2"/>
            </a:endParaRPr>
          </a:p>
          <a:p>
            <a:pPr marL="342900" indent="-342900"/>
            <a:endParaRPr lang="de-DE" dirty="0"/>
          </a:p>
          <a:p>
            <a:pPr marL="0" indent="0">
              <a:buNone/>
            </a:pPr>
            <a:r>
              <a:rPr lang="de-DE" dirty="0" err="1"/>
              <a:t>need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generalization</a:t>
            </a:r>
            <a:r>
              <a:rPr lang="de-DE" dirty="0"/>
              <a:t>: </a:t>
            </a:r>
            <a:r>
              <a:rPr lang="de-DE" dirty="0" err="1"/>
              <a:t>supervised</a:t>
            </a:r>
            <a:r>
              <a:rPr lang="de-DE" dirty="0"/>
              <a:t> </a:t>
            </a:r>
            <a:r>
              <a:rPr lang="de-DE" dirty="0" err="1"/>
              <a:t>learning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rescue</a:t>
            </a:r>
            <a:endParaRPr lang="de-DE" dirty="0"/>
          </a:p>
          <a:p>
            <a:r>
              <a:rPr lang="de-DE" dirty="0"/>
              <a:t>non-linear </a:t>
            </a:r>
            <a:r>
              <a:rPr lang="de-DE" dirty="0" err="1"/>
              <a:t>function</a:t>
            </a:r>
            <a:r>
              <a:rPr lang="de-DE" dirty="0"/>
              <a:t> </a:t>
            </a:r>
            <a:r>
              <a:rPr lang="de-DE" dirty="0" err="1"/>
              <a:t>approximation</a:t>
            </a:r>
            <a:endParaRPr lang="de-DE" dirty="0"/>
          </a:p>
          <a:p>
            <a:r>
              <a:rPr lang="de-DE" dirty="0" err="1"/>
              <a:t>nowadays</a:t>
            </a:r>
            <a:r>
              <a:rPr lang="de-DE" dirty="0"/>
              <a:t> </a:t>
            </a:r>
            <a:r>
              <a:rPr lang="de-DE" dirty="0" err="1"/>
              <a:t>often</a:t>
            </a:r>
            <a:r>
              <a:rPr lang="de-DE" dirty="0"/>
              <a:t> </a:t>
            </a:r>
            <a:r>
              <a:rPr lang="de-DE" dirty="0" err="1"/>
              <a:t>deep</a:t>
            </a:r>
            <a:r>
              <a:rPr lang="de-DE" dirty="0"/>
              <a:t> </a:t>
            </a:r>
            <a:r>
              <a:rPr lang="de-DE" dirty="0" err="1"/>
              <a:t>learning</a:t>
            </a:r>
            <a:r>
              <a:rPr lang="de-DE" dirty="0"/>
              <a:t> </a:t>
            </a:r>
            <a:r>
              <a:rPr lang="de-DE" dirty="0" err="1"/>
              <a:t>methods</a:t>
            </a:r>
            <a:r>
              <a:rPr lang="de-DE" dirty="0"/>
              <a:t> </a:t>
            </a:r>
            <a:r>
              <a:rPr lang="de-DE" dirty="0">
                <a:sym typeface="Wingdings" pitchFamily="2" charset="2"/>
              </a:rPr>
              <a:t> </a:t>
            </a:r>
            <a:r>
              <a:rPr lang="de-DE" dirty="0" err="1">
                <a:sym typeface="Wingdings" pitchFamily="2" charset="2"/>
              </a:rPr>
              <a:t>deep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reinforcement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learning</a:t>
            </a:r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3A65A4-171E-1901-4111-237CE3EF4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124184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CE220-F6B8-09A9-4663-EFAB3EE18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Sequential Decision Making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EE2608-0A86-BFD4-C06E-1A93259661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600" dirty="0"/>
              <a:t>reinforcement learning (RL): </a:t>
            </a:r>
          </a:p>
          <a:p>
            <a:pPr marL="0" indent="0">
              <a:buNone/>
            </a:pPr>
            <a:r>
              <a:rPr lang="en-GB" sz="2600" dirty="0"/>
              <a:t>formalization of sequential decision making of software</a:t>
            </a:r>
            <a:r>
              <a:rPr lang="en-DE" sz="2600" dirty="0"/>
              <a:t> agent interacting with environment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90971B2-FD1C-52C8-1EA4-6B8FB61BD757}"/>
              </a:ext>
            </a:extLst>
          </p:cNvPr>
          <p:cNvGrpSpPr/>
          <p:nvPr/>
        </p:nvGrpSpPr>
        <p:grpSpPr>
          <a:xfrm>
            <a:off x="4720806" y="3190718"/>
            <a:ext cx="2750387" cy="2986245"/>
            <a:chOff x="4623579" y="1771810"/>
            <a:chExt cx="2750387" cy="2986245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248F14FA-5CD0-19C2-6EE7-688420177D9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23579" y="2701661"/>
              <a:ext cx="2750387" cy="1340814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D438C21-2B0B-B4BD-4B42-6AAD917F624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69482" y="1771810"/>
              <a:ext cx="1021958" cy="91803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031A7730-A865-3E78-2E6A-F69A453B857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5708287" y="4001698"/>
              <a:ext cx="544348" cy="756357"/>
            </a:xfrm>
            <a:prstGeom prst="rect">
              <a:avLst/>
            </a:prstGeom>
          </p:spPr>
        </p:pic>
      </p:grp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1270C63-D3DC-A43C-D62D-538565C10B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85779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FC1E6-961E-5FB6-3A7C-C8EE01E30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Approximate Solution Methods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3F99D0-CFDF-27C8-3365-520B7654195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s</a:t>
                </a:r>
                <a:r>
                  <a:rPr lang="en-DE" sz="2600" dirty="0"/>
                  <a:t>tate/action values as parametrized function (instead of table)</a:t>
                </a:r>
              </a:p>
              <a:p>
                <a:r>
                  <a:rPr lang="en-DE" sz="2600" dirty="0"/>
                  <a:t>variables/features describing different states</a:t>
                </a:r>
              </a:p>
              <a:p>
                <a:r>
                  <a:rPr lang="en-DE" sz="2600" dirty="0"/>
                  <a:t>parameters (e.g., connection weights in neural network) to be learned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o</a:t>
                </a:r>
                <a:r>
                  <a:rPr lang="en-DE" sz="2600" dirty="0"/>
                  <a:t>bjective function (e.g., squared error loss):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b="1" i="1" smtClean="0">
                                  <a:latin typeface="Cambria Math" panose="02040503050406030204" pitchFamily="18" charset="0"/>
                                </a:rPr>
                                <m:t>𝒘</m:t>
                              </m:r>
                            </m:e>
                          </m:acc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  <m:sup/>
                        <m:e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𝑣</m:t>
                                      </m:r>
                                    </m:e>
                                    <m:sub>
                                      <m:r>
                                        <a:rPr lang="en-US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𝜋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</m:d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𝑣</m:t>
                                      </m:r>
                                    </m:e>
                                  </m:acc>
                                  <m:d>
                                    <m:d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𝑠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DE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b="1" i="1">
                                              <a:latin typeface="Cambria Math" panose="02040503050406030204" pitchFamily="18" charset="0"/>
                                            </a:rPr>
                                            <m:t>𝒘</m:t>
                                          </m:r>
                                        </m:e>
                                      </m:acc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parameters/weights t</a:t>
                </a:r>
                <a:r>
                  <a:rPr lang="en-DE" sz="2600" dirty="0"/>
                  <a:t>o be optimized via (stochastic) gradient descent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3F99D0-CFDF-27C8-3365-520B7654195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 b="-2470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5805F3C-335B-C1BC-6FB9-2C6352D54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32861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D84A1-D838-7FBA-D614-78DD73ED6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Deep Q-Network (DQN)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0F854C2-AC27-6E9C-0454-8AF62F850C1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de-DE" dirty="0"/>
                  <a:t>idea: </a:t>
                </a:r>
                <a:r>
                  <a:rPr lang="de-DE" dirty="0" err="1"/>
                  <a:t>deep</a:t>
                </a:r>
                <a:r>
                  <a:rPr lang="de-DE" dirty="0"/>
                  <a:t> </a:t>
                </a:r>
                <a:r>
                  <a:rPr lang="de-DE" dirty="0" err="1"/>
                  <a:t>neural</a:t>
                </a:r>
                <a:r>
                  <a:rPr lang="de-DE" dirty="0"/>
                  <a:t> network(s) </a:t>
                </a:r>
                <a:r>
                  <a:rPr lang="de-DE" dirty="0" err="1"/>
                  <a:t>approximating</a:t>
                </a:r>
                <a:r>
                  <a:rPr lang="de-DE" dirty="0"/>
                  <a:t> </a:t>
                </a:r>
                <a:r>
                  <a:rPr lang="de-DE" dirty="0" err="1"/>
                  <a:t>tabular</a:t>
                </a:r>
                <a:r>
                  <a:rPr lang="de-DE" dirty="0"/>
                  <a:t> action-</a:t>
                </a:r>
                <a:r>
                  <a:rPr lang="de-DE" dirty="0" err="1"/>
                  <a:t>value</a:t>
                </a:r>
                <a:r>
                  <a:rPr lang="de-DE" dirty="0"/>
                  <a:t> </a:t>
                </a:r>
                <a:r>
                  <a:rPr lang="de-DE" dirty="0" err="1"/>
                  <a:t>function</a:t>
                </a:r>
                <a:r>
                  <a:rPr lang="de-DE" dirty="0"/>
                  <a:t> (</a:t>
                </a:r>
                <a:r>
                  <a:rPr lang="de-DE" dirty="0" err="1"/>
                  <a:t>according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Q-</a:t>
                </a:r>
                <a:r>
                  <a:rPr lang="de-DE" dirty="0" err="1"/>
                  <a:t>learning</a:t>
                </a:r>
                <a:r>
                  <a:rPr lang="de-DE" dirty="0"/>
                  <a:t>):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𝑞</m:t>
                    </m:r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DE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as</a:t>
                </a:r>
                <a:r>
                  <a:rPr lang="de-DE" dirty="0"/>
                  <a:t> </a:t>
                </a:r>
                <a:r>
                  <a:rPr lang="de-DE" dirty="0" err="1"/>
                  <a:t>target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supervised</a:t>
                </a:r>
                <a:r>
                  <a:rPr lang="de-DE" dirty="0"/>
                  <a:t> </a:t>
                </a:r>
                <a:r>
                  <a:rPr lang="de-DE" dirty="0" err="1"/>
                  <a:t>learning</a:t>
                </a:r>
                <a:r>
                  <a:rPr lang="de-DE" dirty="0"/>
                  <a:t> </a:t>
                </a:r>
                <a:r>
                  <a:rPr lang="de-DE" dirty="0" err="1"/>
                  <a:t>model</a:t>
                </a:r>
                <a:endParaRPr lang="de-DE" i="1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 err="1"/>
                  <a:t>key</a:t>
                </a:r>
                <a:r>
                  <a:rPr lang="de-DE" dirty="0"/>
                  <a:t> </a:t>
                </a:r>
                <a:r>
                  <a:rPr lang="de-DE" dirty="0" err="1"/>
                  <a:t>components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get</a:t>
                </a:r>
                <a:r>
                  <a:rPr lang="de-DE" dirty="0"/>
                  <a:t> </a:t>
                </a:r>
                <a:r>
                  <a:rPr lang="de-DE" dirty="0" err="1"/>
                  <a:t>it</a:t>
                </a:r>
                <a:r>
                  <a:rPr lang="de-DE" dirty="0"/>
                  <a:t> </a:t>
                </a:r>
                <a:r>
                  <a:rPr lang="de-DE" dirty="0" err="1"/>
                  <a:t>going</a:t>
                </a:r>
                <a:r>
                  <a:rPr lang="de-DE" dirty="0"/>
                  <a:t>:</a:t>
                </a:r>
              </a:p>
              <a:p>
                <a:r>
                  <a:rPr lang="de-DE" dirty="0"/>
                  <a:t>separate </a:t>
                </a:r>
                <a:r>
                  <a:rPr lang="de-DE" dirty="0" err="1"/>
                  <a:t>target</a:t>
                </a:r>
                <a:r>
                  <a:rPr lang="de-DE" dirty="0"/>
                  <a:t> network: </a:t>
                </a:r>
                <a:r>
                  <a:rPr lang="de-DE" dirty="0" err="1"/>
                  <a:t>weights</a:t>
                </a:r>
                <a:r>
                  <a:rPr lang="de-DE" dirty="0"/>
                  <a:t> </a:t>
                </a:r>
                <a:r>
                  <a:rPr lang="de-DE" dirty="0" err="1"/>
                  <a:t>only</a:t>
                </a:r>
                <a:r>
                  <a:rPr lang="de-DE" dirty="0"/>
                  <a:t> </a:t>
                </a:r>
                <a:r>
                  <a:rPr lang="de-DE" dirty="0" err="1"/>
                  <a:t>periodically</a:t>
                </a:r>
                <a:r>
                  <a:rPr lang="de-DE" dirty="0"/>
                  <a:t> </a:t>
                </a:r>
                <a:r>
                  <a:rPr lang="de-DE" dirty="0" err="1"/>
                  <a:t>updated</a:t>
                </a:r>
                <a:r>
                  <a:rPr lang="de-DE" dirty="0"/>
                  <a:t> </a:t>
                </a:r>
                <a:r>
                  <a:rPr lang="de-DE" dirty="0" err="1"/>
                  <a:t>with</a:t>
                </a:r>
                <a:r>
                  <a:rPr lang="de-DE" dirty="0"/>
                  <a:t> </a:t>
                </a:r>
                <a:r>
                  <a:rPr lang="de-DE" dirty="0" err="1"/>
                  <a:t>estimated</a:t>
                </a:r>
                <a:r>
                  <a:rPr lang="de-DE" dirty="0"/>
                  <a:t> Q-network </a:t>
                </a:r>
                <a:r>
                  <a:rPr lang="de-DE" dirty="0" err="1"/>
                  <a:t>weights</a:t>
                </a:r>
                <a:r>
                  <a:rPr lang="de-DE" dirty="0"/>
                  <a:t> </a:t>
                </a:r>
                <a:r>
                  <a:rPr lang="de-DE" dirty="0">
                    <a:sym typeface="Wingdings" pitchFamily="2" charset="2"/>
                  </a:rPr>
                  <a:t> </a:t>
                </a:r>
                <a:r>
                  <a:rPr lang="de-DE" dirty="0" err="1"/>
                  <a:t>reducing</a:t>
                </a:r>
                <a:r>
                  <a:rPr lang="de-DE" dirty="0"/>
                  <a:t> </a:t>
                </a:r>
                <a:r>
                  <a:rPr lang="de-DE" dirty="0" err="1"/>
                  <a:t>correlations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Q-network </a:t>
                </a:r>
                <a:r>
                  <a:rPr lang="de-DE" dirty="0" err="1"/>
                  <a:t>with</a:t>
                </a:r>
                <a:r>
                  <a:rPr lang="de-DE" dirty="0"/>
                  <a:t> </a:t>
                </a:r>
                <a:r>
                  <a:rPr lang="de-DE" dirty="0" err="1"/>
                  <a:t>target</a:t>
                </a:r>
                <a:endParaRPr lang="de-DE" dirty="0"/>
              </a:p>
              <a:p>
                <a:r>
                  <a:rPr lang="de-DE" dirty="0" err="1"/>
                  <a:t>experience</a:t>
                </a:r>
                <a:r>
                  <a:rPr lang="de-DE" dirty="0"/>
                  <a:t> </a:t>
                </a:r>
                <a:r>
                  <a:rPr lang="de-DE" dirty="0" err="1"/>
                  <a:t>replay</a:t>
                </a:r>
                <a:r>
                  <a:rPr lang="de-DE" dirty="0"/>
                  <a:t>: </a:t>
                </a:r>
                <a:r>
                  <a:rPr lang="en-GB" dirty="0"/>
                  <a:t>apply Q-learning updates on samples (or mini batches) of experience drawn at random from stored samples (agent’s experiences</a:t>
                </a:r>
                <a:r>
                  <a:rPr lang="de-DE" dirty="0"/>
                  <a:t>) </a:t>
                </a:r>
                <a:r>
                  <a:rPr lang="de-DE" dirty="0">
                    <a:sym typeface="Wingdings" pitchFamily="2" charset="2"/>
                  </a:rPr>
                  <a:t> </a:t>
                </a:r>
                <a:r>
                  <a:rPr lang="en-GB" dirty="0"/>
                  <a:t>removing correlations in observation sequence (“</a:t>
                </a:r>
                <a:r>
                  <a:rPr lang="en-DE" dirty="0"/>
                  <a:t>make it i.i.d.”</a:t>
                </a:r>
                <a:r>
                  <a:rPr lang="en-GB" dirty="0"/>
                  <a:t>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0F854C2-AC27-6E9C-0454-8AF62F850C1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 r="-12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3DCDF5-FF74-1F79-A614-3AB5F995E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099128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883DB-E404-7153-C238-BBD811CE0E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</a:t>
            </a:r>
            <a:r>
              <a:rPr lang="en-DE" dirty="0"/>
              <a:t>ide Note: i.i.d. Assumption in ML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D96E391-6DBA-AA88-4BA6-E8AF3AC0784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assumption of independent and identically distributed </a:t>
                </a:r>
                <a:r>
                  <a:rPr lang="en-DE" sz="2600" dirty="0">
                    <a:sym typeface="Wingdings" pitchFamily="2" charset="2"/>
                  </a:rPr>
                  <a:t>sets of random variables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DE" sz="2600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DE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1</m:t>
                            </m:r>
                          </m:sub>
                        </m:sSub>
                        <m:r>
                          <a:rPr lang="en-US" sz="26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,</m:t>
                        </m:r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𝑿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  <a:sym typeface="Wingdings" pitchFamily="2" charset="2"/>
                      </a:rPr>
                      <m:t>,</m:t>
                    </m:r>
                    <m:d>
                      <m:dPr>
                        <m:ctrlPr>
                          <a:rPr lang="en-DE" sz="260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DE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2</m:t>
                            </m:r>
                          </m:sub>
                        </m:sSub>
                        <m:r>
                          <a:rPr lang="en-US" sz="26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,</m:t>
                        </m:r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𝑿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sz="260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,</m:t>
                    </m:r>
                    <m:r>
                      <a:rPr lang="en-US" sz="2600" i="1">
                        <a:latin typeface="Cambria Math" panose="02040503050406030204" pitchFamily="18" charset="0"/>
                        <a:sym typeface="Wingdings" pitchFamily="2" charset="2"/>
                      </a:rPr>
                      <m:t>…, </m:t>
                    </m:r>
                    <m:d>
                      <m:dPr>
                        <m:ctrlPr>
                          <a:rPr lang="en-DE" sz="2600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DE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𝑛</m:t>
                            </m:r>
                          </m:sub>
                        </m:sSub>
                        <m:r>
                          <a:rPr lang="en-US" sz="26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,</m:t>
                        </m:r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𝑿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𝑛</m:t>
                            </m:r>
                          </m:sub>
                        </m:sSub>
                      </m:e>
                    </m:d>
                  </m:oMath>
                </a14:m>
                <a:r>
                  <a:rPr lang="en-GB" sz="2600" dirty="0"/>
                  <a:t> fundamental to statistical (supervised) learning in terms of g</a:t>
                </a:r>
                <a:r>
                  <a:rPr lang="en-DE" sz="2600" dirty="0"/>
                  <a:t>eneralization:</a:t>
                </a:r>
              </a:p>
              <a:p>
                <a:pPr marL="0" indent="0">
                  <a:buNone/>
                </a:pPr>
                <a:r>
                  <a:rPr lang="en-DE" sz="2600" dirty="0"/>
                  <a:t>consistent training and test data sets basis of empirical risk minimization</a:t>
                </a:r>
              </a:p>
              <a:p>
                <a:pPr marL="0" indent="0">
                  <a:buNone/>
                </a:pPr>
                <a:r>
                  <a:rPr lang="en-DE" sz="2600" dirty="0"/>
                  <a:t>(adversarial vulnerability/attacks: targeted violations of i.i.d. assumption)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RL</a:t>
                </a:r>
                <a:r>
                  <a:rPr lang="en-DE" sz="2600" dirty="0"/>
                  <a:t>: MDP outside of i.i.d. setting (</a:t>
                </a:r>
                <a:r>
                  <a:rPr lang="en-DE" sz="2600" dirty="0">
                    <a:sym typeface="Wingdings" pitchFamily="2" charset="2"/>
                  </a:rPr>
                  <a:t> </a:t>
                </a:r>
                <a:r>
                  <a:rPr lang="en-DE" sz="2600" dirty="0"/>
                  <a:t>use techniques like experience replay in training of supervised learning models for value functions with observations)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c</a:t>
                </a:r>
                <a:r>
                  <a:rPr lang="en-DE" sz="2600" dirty="0"/>
                  <a:t>ausal models: interventions outside of i.i.d. setting (need for causal model)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D96E391-6DBA-AA88-4BA6-E8AF3AC0784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616" r="-36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DFF846-B1BA-79F1-F445-085F1CB47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177859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7AE52-FDD7-D241-9B9D-D58ADBCFC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The Deadly Triad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E970F1-3615-D94D-A96D-9C64B78B09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1452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issue in deep RL: combination of off-policy bootstrapping (e.g., Q-learning) with high-dimensional function approximation leads to non-stationary targets (unstable)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most popular technique to overcome this: </a:t>
            </a:r>
            <a:r>
              <a:rPr lang="en-GB" sz="2400" dirty="0"/>
              <a:t>target networks in DQN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alternative: upside–down RL </a:t>
            </a: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n</a:t>
            </a:r>
            <a:r>
              <a:rPr lang="en-DE" sz="2400" dirty="0"/>
              <a:t>o bootstrapping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6C464F-4A18-1B46-B11C-63CE6F647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C2C1F-BED8-2340-8784-C66D22CCFBBD}" type="slidenum">
              <a:rPr lang="en-DE" smtClean="0"/>
              <a:t>23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59528C6B-62AC-DC9E-E87A-E92CE91EE8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4427" y="4034521"/>
            <a:ext cx="7065579" cy="271806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C574BCB-6FC6-4577-AD9E-53A29F667898}"/>
              </a:ext>
            </a:extLst>
          </p:cNvPr>
          <p:cNvSpPr txBox="1"/>
          <p:nvPr/>
        </p:nvSpPr>
        <p:spPr>
          <a:xfrm>
            <a:off x="8650899" y="653891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0539865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D28C070E-E67E-4A4B-8912-C1DFA3E321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6434" y="4952539"/>
            <a:ext cx="4874938" cy="153229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2FA5E25-4C4E-8E4F-800E-FCEAE85C47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RL via Sequence </a:t>
            </a:r>
            <a:r>
              <a:rPr lang="en-GB" dirty="0" err="1"/>
              <a:t>Modeling</a:t>
            </a:r>
            <a:endParaRPr lang="en-DE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78DBBE30-BBC1-E075-F300-56679CC530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3766065"/>
            <a:ext cx="5181600" cy="105923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Trajectory Transformer: predicting also states and returns</a:t>
            </a:r>
            <a:r>
              <a:rPr lang="en-DE" sz="2200" dirty="0"/>
              <a:t> (adding model-based components, planning with beam search)</a:t>
            </a:r>
            <a:endParaRPr lang="en-GB" sz="2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E24ACB-E966-844E-A0DE-385B6E81D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C2C1F-BED8-2340-8784-C66D22CCFBBD}" type="slidenum">
              <a:rPr lang="en-DE" smtClean="0"/>
              <a:t>24</a:t>
            </a:fld>
            <a:endParaRPr lang="en-DE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3D8032CD-824A-8A92-E99A-A8692702D1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2" y="3766065"/>
            <a:ext cx="5181600" cy="92165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Decision Transformer: conditioning on desired return, past states and actions to generate future actions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E5ABCDE-9701-E866-3BCA-B436DAF6EF1F}"/>
              </a:ext>
            </a:extLst>
          </p:cNvPr>
          <p:cNvSpPr txBox="1"/>
          <p:nvPr/>
        </p:nvSpPr>
        <p:spPr>
          <a:xfrm>
            <a:off x="9982200" y="6447336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ECD6FBD2-642C-114A-7CF1-8D15CFD0AEFD}"/>
              </a:ext>
            </a:extLst>
          </p:cNvPr>
          <p:cNvSpPr txBox="1">
            <a:spLocks/>
          </p:cNvSpPr>
          <p:nvPr/>
        </p:nvSpPr>
        <p:spPr>
          <a:xfrm>
            <a:off x="838200" y="1825626"/>
            <a:ext cx="10515600" cy="177563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400" dirty="0"/>
              <a:t>generative: transformer decoder architecture to autoregressively model trajectories</a:t>
            </a:r>
          </a:p>
          <a:p>
            <a:pPr marL="0" indent="0">
              <a:buNone/>
            </a:pPr>
            <a:r>
              <a:rPr lang="en-GB" sz="2400" dirty="0"/>
              <a:t>credit assignment directly via self-attention: implicitly forming state-return associations via similarity of query and key vectors (maximizing the dot product)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400" dirty="0"/>
              <a:t>desired return tokens as prompt for action generation</a:t>
            </a:r>
          </a:p>
        </p:txBody>
      </p:sp>
      <p:pic>
        <p:nvPicPr>
          <p:cNvPr id="20" name="Picture 19" descr="Timeline&#10;&#10;Description automatically generated">
            <a:extLst>
              <a:ext uri="{FF2B5EF4-FFF2-40B4-BE49-F238E27FC236}">
                <a16:creationId xmlns:a16="http://schemas.microsoft.com/office/drawing/2014/main" id="{B96325C6-CD84-1238-3CDD-CF3980E1F8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2496" y="4852526"/>
            <a:ext cx="4122684" cy="187945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5AE88BA-BE2D-FB13-D868-131A1E91AF16}"/>
              </a:ext>
            </a:extLst>
          </p:cNvPr>
          <p:cNvSpPr txBox="1"/>
          <p:nvPr/>
        </p:nvSpPr>
        <p:spPr>
          <a:xfrm>
            <a:off x="1144764" y="634223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6936961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3EC43-1587-ABAB-5AB5-E337D0112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Direct Policy Search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D9B0480-BF39-4523-6013-B82622552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077414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A1607-0A63-506A-D9A7-B08007ECD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Policy Gradient Methods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B2D1AC4-2003-3520-839F-772FD57A1E3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learning of p</a:t>
                </a:r>
                <a:r>
                  <a:rPr lang="en-DE" dirty="0"/>
                  <a:t>arametrized policy (without value functions) </a:t>
                </a:r>
                <a14:m>
                  <m:oMath xmlns:m="http://schemas.openxmlformats.org/officeDocument/2006/math">
                    <m:r>
                      <a:rPr lang="en-D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  <m:d>
                      <m:dPr>
                        <m:ctrlPr>
                          <a:rPr lang="en-DE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DE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</m:oMath>
                </a14:m>
                <a:r>
                  <a:rPr lang="en-DE" dirty="0"/>
                  <a:t>: probability to take different actions (target) given a state (variables/features) and parameters (</a:t>
                </a:r>
                <a:r>
                  <a:rPr lang="en-GB" dirty="0"/>
                  <a:t>e.g., neural</a:t>
                </a:r>
                <a:r>
                  <a:rPr lang="en-DE" dirty="0"/>
                  <a:t> network weights)</a:t>
                </a:r>
              </a:p>
              <a:p>
                <a:pPr marL="0" indent="0">
                  <a:buNone/>
                </a:pPr>
                <a:r>
                  <a:rPr lang="en-DE" dirty="0">
                    <a:sym typeface="Wingdings" pitchFamily="2" charset="2"/>
                  </a:rPr>
                  <a:t>goal </a:t>
                </a:r>
                <a:r>
                  <a:rPr lang="en-GB" dirty="0"/>
                  <a:t>maximizing expected cumulative rewards</a:t>
                </a:r>
              </a:p>
              <a:p>
                <a:pPr>
                  <a:buFont typeface="Wingdings" pitchFamily="2" charset="2"/>
                  <a:buChar char="à"/>
                </a:pPr>
                <a:r>
                  <a:rPr lang="en-GB" dirty="0"/>
                  <a:t> objective function corresponds to true state value: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sub>
                    </m:sSub>
                    <m:d>
                      <m:d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</m:oMath>
                </a14:m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policy gradient theorem: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8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DE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DE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DE" sz="28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∝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DE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sub>
                        <m:sup/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</m:sub>
                          </m:sSub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∇</m:t>
                              </m:r>
                            </m:e>
                            <m:sub>
                              <m:acc>
                                <m:accPr>
                                  <m:chr m:val="̂"/>
                                  <m:ctrlPr>
                                    <a:rPr lang="en-DE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DE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DE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DE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d>
                        </m:e>
                      </m:nary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B2D1AC4-2003-3520-839F-772FD57A1E3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326" b="-4040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7387D9C-C5F1-F4BC-1A0D-4AF48ED30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231064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A1607-0A63-506A-D9A7-B08007ECD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sz="4400" dirty="0"/>
              <a:t>REINFORCE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B2D1AC4-2003-3520-839F-772FD57A1E3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DE" sz="2600" dirty="0"/>
                  <a:t>REINFORCE </a:t>
                </a:r>
                <a:r>
                  <a:rPr lang="en-GB" sz="2600" dirty="0"/>
                  <a:t>method</a:t>
                </a:r>
                <a:r>
                  <a:rPr lang="en-DE" sz="2600" dirty="0"/>
                  <a:t> (MC method </a:t>
                </a:r>
                <a:r>
                  <a:rPr lang="en-GB" sz="2600" dirty="0"/>
                  <a:t>f</a:t>
                </a:r>
                <a:r>
                  <a:rPr lang="en-DE" sz="2600" dirty="0"/>
                  <a:t>ollowing from policy gradient theorem):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DE" sz="2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DE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acc>
                        <m:accPr>
                          <m:chr m:val="̂"/>
                          <m:ctrlPr>
                            <a:rPr lang="en-DE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DE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𝜂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b>
                        <m:sSubPr>
                          <m:ctrlP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6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DE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6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log</m:t>
                              </m:r>
                            </m:fName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  <m:d>
                                <m:d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;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DE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DE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𝜽</m:t>
                                      </m:r>
                                    </m:e>
                                  </m:acc>
                                </m:e>
                              </m:d>
                            </m:e>
                          </m:func>
                        </m:e>
                      </m:d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d>
                        <m:dPr>
                          <m:ctrlP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𝛾</m:t>
                          </m:r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+2</m:t>
                              </m:r>
                            </m:sub>
                          </m:sSub>
                          <m: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+⋯</m:t>
                          </m:r>
                        </m:e>
                      </m:d>
                    </m:oMath>
                  </m:oMathPara>
                </a14:m>
                <a:endParaRPr lang="en-DE" sz="2600" dirty="0"/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p</a:t>
                </a:r>
                <a:r>
                  <a:rPr lang="en-DE" sz="2600" dirty="0"/>
                  <a:t>olicy gradients</a:t>
                </a:r>
                <a:r>
                  <a:rPr lang="en-GB" sz="2600" dirty="0"/>
                  <a:t> </a:t>
                </a:r>
                <a:r>
                  <a:rPr lang="en-GB" sz="2600" dirty="0">
                    <a:sym typeface="Wingdings" pitchFamily="2" charset="2"/>
                  </a:rPr>
                  <a:t></a:t>
                </a:r>
                <a:r>
                  <a:rPr lang="en-GB" sz="2600" dirty="0"/>
                  <a:t> neural n</a:t>
                </a:r>
                <a:r>
                  <a:rPr lang="en-DE" sz="2600" dirty="0"/>
                  <a:t>etwork gradients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B2D1AC4-2003-3520-839F-772FD57A1E3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7387D9C-C5F1-F4BC-1A0D-4AF48ED30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27</a:t>
            </a:fld>
            <a:endParaRPr lang="en-D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F5D3EA-E4F2-A26B-C255-B88FAE2DAB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412078"/>
            <a:ext cx="4984531" cy="176488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2572F2E-A4BB-F658-AB58-F68DDC533635}"/>
              </a:ext>
            </a:extLst>
          </p:cNvPr>
          <p:cNvSpPr txBox="1"/>
          <p:nvPr/>
        </p:nvSpPr>
        <p:spPr>
          <a:xfrm>
            <a:off x="7693575" y="3776014"/>
            <a:ext cx="3783722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“w</a:t>
            </a:r>
            <a:r>
              <a:rPr lang="en-DE" sz="2600" dirty="0"/>
              <a:t>eighting” with observed (discounted) return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BBAB18DE-6C26-FD93-B0BD-B8A4EC6E4612}"/>
                  </a:ext>
                </a:extLst>
              </p:cNvPr>
              <p:cNvSpPr/>
              <p:nvPr/>
            </p:nvSpPr>
            <p:spPr>
              <a:xfrm>
                <a:off x="4747511" y="2973971"/>
                <a:ext cx="1227195" cy="50212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6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DE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DE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DE" sz="2600" dirty="0"/>
              </a:p>
            </p:txBody>
          </p:sp>
        </mc:Choice>
        <mc:Fallback xmlns="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BBAB18DE-6C26-FD93-B0BD-B8A4EC6E461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47511" y="2973971"/>
                <a:ext cx="1227195" cy="502125"/>
              </a:xfrm>
              <a:prstGeom prst="rect">
                <a:avLst/>
              </a:prstGeom>
              <a:blipFill>
                <a:blip r:embed="rId4"/>
                <a:stretch>
                  <a:fillRect t="-5000" b="-1250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Left Brace 9">
            <a:extLst>
              <a:ext uri="{FF2B5EF4-FFF2-40B4-BE49-F238E27FC236}">
                <a16:creationId xmlns:a16="http://schemas.microsoft.com/office/drawing/2014/main" id="{772C3DFC-83F7-0F39-C3BF-987CC1289117}"/>
              </a:ext>
            </a:extLst>
          </p:cNvPr>
          <p:cNvSpPr/>
          <p:nvPr/>
        </p:nvSpPr>
        <p:spPr>
          <a:xfrm rot="16200000">
            <a:off x="5182206" y="94736"/>
            <a:ext cx="377161" cy="5528446"/>
          </a:xfrm>
          <a:prstGeom prst="leftBrace">
            <a:avLst/>
          </a:prstGeom>
          <a:ln w="12700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CD7A6B5-7F91-2941-2E2C-5614B8CAFCD2}"/>
              </a:ext>
            </a:extLst>
          </p:cNvPr>
          <p:cNvCxnSpPr>
            <a:cxnSpLocks/>
          </p:cNvCxnSpPr>
          <p:nvPr/>
        </p:nvCxnSpPr>
        <p:spPr>
          <a:xfrm flipH="1" flipV="1">
            <a:off x="6611007" y="2753706"/>
            <a:ext cx="2974429" cy="11904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044140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059FC-EB11-E2E4-57F1-620459A27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sz="4400" dirty="0"/>
              <a:t>REINFORCE with Baseline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5167BFA-92AE-203C-8A19-052D2638842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policy gradient theorem unchanged by subtracting</a:t>
                </a:r>
                <a:r>
                  <a:rPr lang="en-DE" dirty="0"/>
                  <a:t> an action-independent baseline, e.g., an estimate of the </a:t>
                </a:r>
                <a:r>
                  <a:rPr lang="en-DE" sz="2800" dirty="0"/>
                  <a:t>state-value function: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8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DE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DE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DE" sz="28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∝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DE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sub>
                        <m:sup/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𝜋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;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DE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b="1" i="1">
                                          <a:latin typeface="Cambria Math" panose="02040503050406030204" pitchFamily="18" charset="0"/>
                                        </a:rPr>
                                        <m:t>𝒘</m:t>
                                      </m:r>
                                    </m:e>
                                  </m:acc>
                                </m:e>
                              </m:d>
                            </m:e>
                          </m:d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∇</m:t>
                              </m:r>
                            </m:e>
                            <m:sub>
                              <m:acc>
                                <m:accPr>
                                  <m:chr m:val="̂"/>
                                  <m:ctrlPr>
                                    <a:rPr lang="en-DE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DE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DE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DE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d>
                        </m:e>
                      </m:nary>
                    </m:oMath>
                  </m:oMathPara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DE" sz="28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DE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acc>
                        <m:accPr>
                          <m:chr m:val="̂"/>
                          <m:ctrlPr>
                            <a:rPr lang="en-DE" sz="28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DE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𝜂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8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DE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8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log</m:t>
                              </m:r>
                            </m:fName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  <m:d>
                                <m:d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;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DE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DE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𝜽</m:t>
                                      </m:r>
                                    </m:e>
                                  </m:acc>
                                </m:e>
                              </m:d>
                            </m:e>
                          </m:func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𝛾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+2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+⋯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</m:acc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DE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b="1" i="1">
                                      <a:latin typeface="Cambria Math" panose="02040503050406030204" pitchFamily="18" charset="0"/>
                                    </a:rPr>
                                    <m:t>𝒘</m:t>
                                  </m:r>
                                </m:e>
                              </m:acc>
                            </m:e>
                          </m:d>
                        </m:e>
                      </m:d>
                    </m:oMath>
                  </m:oMathPara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sz="2800" dirty="0"/>
                  <a:t>hybrid between policy-based and value-based methods</a:t>
                </a:r>
                <a:endParaRPr lang="en-DE" dirty="0"/>
              </a:p>
              <a:p>
                <a:pPr marL="0" indent="0">
                  <a:buNone/>
                </a:pPr>
                <a:r>
                  <a:rPr lang="en-GB" sz="2800" dirty="0">
                    <a:sym typeface="Wingdings" pitchFamily="2" charset="2"/>
                  </a:rPr>
                  <a:t> </a:t>
                </a:r>
                <a:r>
                  <a:rPr lang="en-GB" sz="2800" dirty="0"/>
                  <a:t>r</a:t>
                </a:r>
                <a:r>
                  <a:rPr lang="en-DE" sz="2800" dirty="0"/>
                  <a:t>eduction of variance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5167BFA-92AE-203C-8A19-052D2638842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9593" b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289B14-DC7A-DD4A-6C71-7D81A0E7A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28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13F0D4-4BAC-6009-ECD0-AA6E2F5B06C9}"/>
              </a:ext>
            </a:extLst>
          </p:cNvPr>
          <p:cNvSpPr txBox="1"/>
          <p:nvPr/>
        </p:nvSpPr>
        <p:spPr>
          <a:xfrm>
            <a:off x="9982200" y="3429000"/>
            <a:ext cx="20284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e.g., separate networks</a:t>
            </a:r>
            <a:endParaRPr lang="en-DE" sz="2200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D8A9A83-EF74-BF65-545F-20098E066134}"/>
              </a:ext>
            </a:extLst>
          </p:cNvPr>
          <p:cNvCxnSpPr>
            <a:cxnSpLocks/>
          </p:cNvCxnSpPr>
          <p:nvPr/>
        </p:nvCxnSpPr>
        <p:spPr>
          <a:xfrm flipH="1">
            <a:off x="4624552" y="3773214"/>
            <a:ext cx="5357648" cy="5601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61E974F-BC2A-2D31-BCB8-AFAA5DE442F0}"/>
              </a:ext>
            </a:extLst>
          </p:cNvPr>
          <p:cNvCxnSpPr>
            <a:stCxn id="6" idx="1"/>
          </p:cNvCxnSpPr>
          <p:nvPr/>
        </p:nvCxnSpPr>
        <p:spPr>
          <a:xfrm flipH="1">
            <a:off x="9648497" y="3813721"/>
            <a:ext cx="333703" cy="4850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278518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363231C-EC35-E5C9-A2FE-94FAA999159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u</a:t>
                </a:r>
                <a:r>
                  <a:rPr lang="en-DE" sz="2600" dirty="0"/>
                  <a:t>sing state-value function for bootstrapping </a:t>
                </a:r>
                <a:r>
                  <a:rPr lang="en-DE" sz="2600" dirty="0">
                    <a:sym typeface="Wingdings" pitchFamily="2" charset="2"/>
                  </a:rPr>
                  <a:t> </a:t>
                </a:r>
                <a:r>
                  <a:rPr lang="en-DE" sz="2600" dirty="0"/>
                  <a:t>critic of policy: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DE" sz="26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DE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acc>
                        <m:accPr>
                          <m:chr m:val="̂"/>
                          <m:ctrlPr>
                            <a:rPr lang="en-DE" sz="2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DE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60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𝜂</m:t>
                      </m:r>
                      <m:r>
                        <a:rPr lang="en-US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b>
                        <m:sSubPr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6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DE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DE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6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log</m:t>
                              </m:r>
                            </m:fName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  <m:d>
                                <m:d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;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DE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DE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𝜽</m:t>
                                      </m:r>
                                    </m:e>
                                  </m:acc>
                                </m:e>
                              </m:d>
                            </m:e>
                          </m:func>
                        </m:e>
                      </m:d>
                      <m:r>
                        <a:rPr lang="en-US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sz="26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6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𝛾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6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;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DE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  <m:t>𝒘</m:t>
                                      </m:r>
                                    </m:e>
                                  </m:acc>
                                </m:e>
                              </m:d>
                            </m:e>
                          </m:d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DE" sz="26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𝒘</m:t>
                                  </m:r>
                                </m:e>
                              </m:acc>
                            </m:e>
                          </m:d>
                        </m:e>
                      </m:d>
                    </m:oMath>
                  </m:oMathPara>
                </a14:m>
                <a:endParaRPr lang="en-DE" sz="2600" dirty="0"/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t</a:t>
                </a:r>
                <a:r>
                  <a:rPr lang="en-DE" sz="2600" dirty="0"/>
                  <a:t>urning MC (observed return) into TD method</a:t>
                </a: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 introduction of bias, but further reduction of variance</a:t>
                </a:r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363231C-EC35-E5C9-A2FE-94FAA999159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36016930-C7A8-2BDB-52B0-51A346B3C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Actor-Critic Methods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728D2B-CD10-31AA-ABFE-6AE06BE68C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7AEEE57-7F22-D847-551B-246A733D188A}"/>
              </a:ext>
            </a:extLst>
          </p:cNvPr>
          <p:cNvSpPr txBox="1"/>
          <p:nvPr/>
        </p:nvSpPr>
        <p:spPr>
          <a:xfrm>
            <a:off x="7706258" y="3579469"/>
            <a:ext cx="132430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600" dirty="0"/>
              <a:t>TD error</a:t>
            </a:r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6A37CEDD-0653-365A-68F8-11DC3CAA2342}"/>
              </a:ext>
            </a:extLst>
          </p:cNvPr>
          <p:cNvSpPr/>
          <p:nvPr/>
        </p:nvSpPr>
        <p:spPr>
          <a:xfrm rot="16200000">
            <a:off x="8203538" y="1125514"/>
            <a:ext cx="329742" cy="4578168"/>
          </a:xfrm>
          <a:prstGeom prst="leftBrace">
            <a:avLst/>
          </a:prstGeom>
          <a:ln w="12700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843342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8921DF-BB12-89F5-C7E1-D4343D4F3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</a:t>
            </a:r>
            <a:r>
              <a:rPr lang="en-DE" sz="4400" dirty="0"/>
              <a:t>ain </a:t>
            </a:r>
            <a:r>
              <a:rPr lang="en-DE" dirty="0"/>
              <a:t>E</a:t>
            </a:r>
            <a:r>
              <a:rPr lang="en-DE" sz="4400" dirty="0"/>
              <a:t>lements of RL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8A3C14-1EE9-A204-B53C-4AE63C8AB1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800" dirty="0"/>
              <a:t>goal: find action policy maximizing reward from environment</a:t>
            </a:r>
          </a:p>
          <a:p>
            <a:pPr marL="0" indent="0">
              <a:buNone/>
            </a:pPr>
            <a:endParaRPr lang="en-GB" sz="2800" b="1" dirty="0"/>
          </a:p>
          <a:p>
            <a:pPr marL="0" indent="0">
              <a:buNone/>
            </a:pPr>
            <a:r>
              <a:rPr lang="en-GB" sz="2800" b="1" dirty="0"/>
              <a:t>action p</a:t>
            </a:r>
            <a:r>
              <a:rPr lang="en-DE" sz="2800" b="1" dirty="0"/>
              <a:t>olicy</a:t>
            </a:r>
            <a:r>
              <a:rPr lang="en-DE" sz="2800" dirty="0"/>
              <a:t>: exploration-exploitation trade-off</a:t>
            </a:r>
          </a:p>
          <a:p>
            <a:r>
              <a:rPr lang="en-GB" sz="2800" dirty="0"/>
              <a:t>e.g., e</a:t>
            </a:r>
            <a:r>
              <a:rPr lang="en-DE" sz="2800" dirty="0"/>
              <a:t>psilon-greedy: random exploration at small fraction of the time</a:t>
            </a:r>
          </a:p>
          <a:p>
            <a:r>
              <a:rPr lang="en-DE" sz="2800" dirty="0"/>
              <a:t>off-policy instead of on-policy learning: </a:t>
            </a:r>
            <a:r>
              <a:rPr lang="en-GB" sz="2800" dirty="0"/>
              <a:t>p</a:t>
            </a:r>
            <a:r>
              <a:rPr lang="en-DE" sz="2800" dirty="0"/>
              <a:t>olicy for learning different from current best </a:t>
            </a:r>
            <a:r>
              <a:rPr lang="en-DE" sz="2800" dirty="0">
                <a:sym typeface="Wingdings" pitchFamily="2" charset="2"/>
              </a:rPr>
              <a:t> exploit in application and explore during learning</a:t>
            </a:r>
            <a:endParaRPr lang="en-GB" sz="2800" dirty="0"/>
          </a:p>
          <a:p>
            <a:pPr marL="0" indent="0">
              <a:buNone/>
            </a:pPr>
            <a:r>
              <a:rPr lang="en-GB" sz="2800" b="1" dirty="0"/>
              <a:t>feedback from environment</a:t>
            </a:r>
            <a:r>
              <a:rPr lang="en-GB" sz="2800" dirty="0"/>
              <a:t>: goal-directed, no supervision</a:t>
            </a:r>
          </a:p>
          <a:p>
            <a:r>
              <a:rPr lang="en-GB" sz="2800" dirty="0"/>
              <a:t>scalar r</a:t>
            </a:r>
            <a:r>
              <a:rPr lang="en-DE" sz="2800" dirty="0"/>
              <a:t>eward signal</a:t>
            </a:r>
            <a:endParaRPr lang="en-GB" sz="2800" dirty="0"/>
          </a:p>
          <a:p>
            <a:r>
              <a:rPr lang="en-GB" sz="2800" dirty="0"/>
              <a:t>cumulative and delayed rewards (credit assignment problem)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357DD8-C6E7-34CC-50D9-6100F19FE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2923888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1B92D-1CFC-0D08-2ACE-C333FEA9C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Synonym: Advantage Actor-Critic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344898E-AED9-4BC0-6902-FFF37C7E32C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for the critic of the action policy (actor):</a:t>
                </a:r>
              </a:p>
              <a:p>
                <a:pPr marL="0" indent="0">
                  <a:buNone/>
                </a:pPr>
                <a:r>
                  <a:rPr lang="en-GB" sz="2600" dirty="0"/>
                  <a:t>interpret TD error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acc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DE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acc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DE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</m:oMath>
                </a14:m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as a</a:t>
                </a:r>
                <a:r>
                  <a:rPr lang="en-DE" sz="2600" dirty="0"/>
                  <a:t>dvantage function	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</m:acc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DE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acc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DE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</m:oMath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idea: calculates e</a:t>
                </a:r>
                <a:r>
                  <a:rPr lang="en-DE" sz="2600" dirty="0"/>
                  <a:t>xtra reward for specific action compared to average action in given state (expected state value)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Proximal Policy Optimization (PPO):</a:t>
                </a:r>
                <a:r>
                  <a:rPr lang="en-GB" sz="2600" dirty="0"/>
                  <a:t> p</a:t>
                </a:r>
                <a:r>
                  <a:rPr lang="en-DE" sz="2600" dirty="0"/>
                  <a:t>rominent </a:t>
                </a:r>
                <a:r>
                  <a:rPr lang="en-GB" sz="2600" dirty="0"/>
                  <a:t>advantage actor-critic method with some tricks</a:t>
                </a:r>
                <a:endParaRPr lang="en-DE" sz="2600" dirty="0"/>
              </a:p>
              <a:p>
                <a:r>
                  <a:rPr lang="en-GB" sz="2600" dirty="0"/>
                  <a:t>surrogate objective from trust region optimization </a:t>
                </a:r>
                <a:r>
                  <a:rPr lang="en-GB" sz="2600" dirty="0">
                    <a:sym typeface="Wingdings" pitchFamily="2" charset="2"/>
                  </a:rPr>
                  <a:t> better efficiency</a:t>
                </a:r>
                <a:endParaRPr lang="en-GB" sz="2600" dirty="0"/>
              </a:p>
              <a:p>
                <a:r>
                  <a:rPr lang="en-GB" sz="2600" dirty="0"/>
                  <a:t>clipping</a:t>
                </a:r>
                <a:r>
                  <a:rPr lang="en-DE" sz="2600" dirty="0"/>
                  <a:t> policy update at each training step </a:t>
                </a:r>
                <a:r>
                  <a:rPr lang="en-DE" sz="2600" dirty="0">
                    <a:sym typeface="Wingdings" pitchFamily="2" charset="2"/>
                  </a:rPr>
                  <a:t> improved stability of actor</a:t>
                </a:r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344898E-AED9-4BC0-6902-FFF37C7E32C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61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448D70-2862-A5A9-77BA-B76859742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30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8851546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0E7FA-CF46-4AED-4CB8-E667605B5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Famous Example of Deep RL: AlphaGo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144219-ABC7-5216-9315-28DED9BFC7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DE" dirty="0"/>
              <a:t>Monte Carlo tree search (heuristic search algorithm) for move (action) selection (focus on current state rather than full state space)</a:t>
            </a:r>
          </a:p>
          <a:p>
            <a:pPr marL="0" indent="0">
              <a:buNone/>
            </a:pPr>
            <a:r>
              <a:rPr lang="en-DE" dirty="0">
                <a:sym typeface="Wingdings" pitchFamily="2" charset="2"/>
              </a:rPr>
              <a:t> decision-time planning</a:t>
            </a:r>
            <a:endParaRPr lang="en-DE" dirty="0"/>
          </a:p>
          <a:p>
            <a:endParaRPr lang="en-DE" dirty="0"/>
          </a:p>
          <a:p>
            <a:pPr marL="0" indent="0">
              <a:buNone/>
            </a:pPr>
            <a:r>
              <a:rPr lang="en-DE" dirty="0"/>
              <a:t>guided by deep convolutional neural networks for both value function and policy estimation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improving search efficiency</a:t>
            </a:r>
          </a:p>
          <a:p>
            <a:pPr marL="228600" lvl="1" indent="0">
              <a:buNone/>
            </a:pPr>
            <a:r>
              <a:rPr lang="en-GB" b="1" dirty="0"/>
              <a:t>reduce depth</a:t>
            </a:r>
            <a:r>
              <a:rPr lang="en-GB" dirty="0"/>
              <a:t> of search tree by evaluating positions with </a:t>
            </a:r>
            <a:r>
              <a:rPr lang="en-GB" b="1" dirty="0"/>
              <a:t>value function</a:t>
            </a:r>
            <a:r>
              <a:rPr lang="en-GB" dirty="0"/>
              <a:t> (predicting outcome from given position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b="1" dirty="0"/>
              <a:t>bootstrapping</a:t>
            </a:r>
            <a:r>
              <a:rPr lang="en-GB" dirty="0"/>
              <a:t>)</a:t>
            </a:r>
          </a:p>
          <a:p>
            <a:pPr marL="228600" lvl="1" indent="0">
              <a:buNone/>
            </a:pPr>
            <a:r>
              <a:rPr lang="en-GB" b="1" dirty="0"/>
              <a:t>reduce breath</a:t>
            </a:r>
            <a:r>
              <a:rPr lang="en-GB" dirty="0"/>
              <a:t> of search tree by </a:t>
            </a:r>
            <a:r>
              <a:rPr lang="en-GB" b="1" dirty="0"/>
              <a:t>sampling</a:t>
            </a:r>
            <a:r>
              <a:rPr lang="en-GB" dirty="0"/>
              <a:t> actions using </a:t>
            </a:r>
            <a:r>
              <a:rPr lang="en-GB" b="1" dirty="0"/>
              <a:t>policy network</a:t>
            </a:r>
            <a:r>
              <a:rPr lang="en-GB" dirty="0"/>
              <a:t> (probability distribution over possible moves in given position)</a:t>
            </a:r>
            <a:endParaRPr lang="en-GB" dirty="0">
              <a:sym typeface="Wingdings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DAE2D9-937D-024E-0ACA-2DF3B7399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9058591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33BC0-C50E-78C6-DAB3-097E1A687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B7FB5A-5810-30F3-805A-7B54E9AA4C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de-DE" dirty="0">
                <a:hlinkClick r:id="rId2"/>
              </a:rPr>
              <a:t>DQN</a:t>
            </a:r>
            <a:r>
              <a:rPr lang="de-DE" dirty="0"/>
              <a:t>, </a:t>
            </a:r>
            <a:r>
              <a:rPr lang="de-DE" dirty="0">
                <a:hlinkClick r:id="rId3"/>
              </a:rPr>
              <a:t>Atari</a:t>
            </a:r>
            <a:r>
              <a:rPr lang="de-DE" dirty="0"/>
              <a:t> </a:t>
            </a:r>
          </a:p>
          <a:p>
            <a:r>
              <a:rPr lang="de-DE" dirty="0">
                <a:hlinkClick r:id="rId4"/>
              </a:rPr>
              <a:t>AlphaGo</a:t>
            </a:r>
            <a:r>
              <a:rPr lang="de-DE" dirty="0"/>
              <a:t>, </a:t>
            </a:r>
            <a:r>
              <a:rPr lang="de-DE" dirty="0">
                <a:hlinkClick r:id="rId5"/>
              </a:rPr>
              <a:t>AlphaGo Zero</a:t>
            </a:r>
            <a:endParaRPr lang="de-DE" dirty="0"/>
          </a:p>
          <a:p>
            <a:r>
              <a:rPr lang="de-DE" dirty="0">
                <a:hlinkClick r:id="rId6"/>
              </a:rPr>
              <a:t>PPO</a:t>
            </a:r>
            <a:endParaRPr lang="de-DE" dirty="0"/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38FA8115-CB62-6F54-6E5C-CF5B29A147A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8200" y="1772854"/>
            <a:ext cx="3461951" cy="445688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5960E1-B61E-A9E9-A576-97D1BBF49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32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B64FEC-57FA-9373-72E9-56DFAB58EA12}"/>
              </a:ext>
            </a:extLst>
          </p:cNvPr>
          <p:cNvSpPr txBox="1"/>
          <p:nvPr/>
        </p:nvSpPr>
        <p:spPr>
          <a:xfrm>
            <a:off x="838200" y="6308209"/>
            <a:ext cx="498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8"/>
              </a:rPr>
              <a:t>pdf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77317817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89146C-7E6C-A925-CBFD-2AE2CAFEC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Automation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14666-C2BE-2260-C7CB-99CF20CB4C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DE" sz="2600" dirty="0"/>
              <a:t>one of most impactful goals of AI (e.g., get rid of repetitive tasks)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o far mainly for tasks in computer vision, NLP, but also structured data (e.g., automated replenishment)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n</a:t>
            </a:r>
            <a:r>
              <a:rPr lang="en-DE" sz="2600" dirty="0"/>
              <a:t>ext step: autonomous decision-making (e.g., autonomous driving, robotics)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 support</a:t>
            </a:r>
            <a:r>
              <a:rPr lang="en-DE" sz="2600" dirty="0"/>
              <a:t> technology challenges like </a:t>
            </a:r>
            <a:r>
              <a:rPr lang="en-GB" sz="2600" dirty="0">
                <a:hlinkClick r:id="rId2"/>
              </a:rPr>
              <a:t>n</a:t>
            </a:r>
            <a:r>
              <a:rPr lang="en-DE" sz="2600" dirty="0">
                <a:hlinkClick r:id="rId2"/>
              </a:rPr>
              <a:t>uclear fusion plasma stabilization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E94FBD-9000-6530-84E6-0B66664A8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33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426444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8DEDA-AB76-774F-BC78-9FAC7097A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Optional Elements of RL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8759B-188B-A6C8-FB1F-E82713ECC0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12626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800" b="1" dirty="0"/>
              <a:t>v</a:t>
            </a:r>
            <a:r>
              <a:rPr lang="en-DE" sz="2800" b="1" dirty="0"/>
              <a:t>alue functions for states or actions</a:t>
            </a:r>
            <a:r>
              <a:rPr lang="en-DE" sz="2800" dirty="0"/>
              <a:t>: improve efficiency of search in vast action policy space (alternative: direct policy search)</a:t>
            </a:r>
          </a:p>
          <a:p>
            <a:pPr marL="0" indent="0">
              <a:buNone/>
            </a:pPr>
            <a:endParaRPr lang="en-GB" sz="2800" b="1" dirty="0"/>
          </a:p>
          <a:p>
            <a:pPr marL="0" indent="0">
              <a:buNone/>
            </a:pPr>
            <a:r>
              <a:rPr lang="en-GB" sz="2800" b="1" dirty="0"/>
              <a:t>m</a:t>
            </a:r>
            <a:r>
              <a:rPr lang="en-DE" sz="2800" b="1" dirty="0"/>
              <a:t>odel of environment</a:t>
            </a:r>
            <a:r>
              <a:rPr lang="en-DE" sz="2800" dirty="0"/>
              <a:t>: </a:t>
            </a:r>
            <a:r>
              <a:rPr lang="en-GB" dirty="0"/>
              <a:t>(model-free) learning from trial-and-error or (model-based) planning</a:t>
            </a:r>
          </a:p>
        </p:txBody>
      </p:sp>
      <p:pic>
        <p:nvPicPr>
          <p:cNvPr id="4" name="Picture 3" descr="A close up of text on a black background&#10;&#10;Description automatically generated">
            <a:extLst>
              <a:ext uri="{FF2B5EF4-FFF2-40B4-BE49-F238E27FC236}">
                <a16:creationId xmlns:a16="http://schemas.microsoft.com/office/drawing/2014/main" id="{2B7EE660-EA8E-7DCA-7B32-53F5CFA815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5869" y="3756545"/>
            <a:ext cx="3488728" cy="2708199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20F20F-191C-79ED-062D-71B8156F7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4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E676442-B723-787F-4E14-CA64210D2A3C}"/>
              </a:ext>
            </a:extLst>
          </p:cNvPr>
          <p:cNvSpPr txBox="1"/>
          <p:nvPr/>
        </p:nvSpPr>
        <p:spPr>
          <a:xfrm>
            <a:off x="8329803" y="6415801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278CC93-2109-5FA9-F4D8-B2E565CF3109}"/>
              </a:ext>
            </a:extLst>
          </p:cNvPr>
          <p:cNvSpPr txBox="1"/>
          <p:nvPr/>
        </p:nvSpPr>
        <p:spPr>
          <a:xfrm>
            <a:off x="838199" y="4187314"/>
            <a:ext cx="7307669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GB" sz="2600" dirty="0"/>
              <a:t>model of environment can be used in different ways: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600" dirty="0"/>
              <a:t>simulate experience from model (for learning)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600" dirty="0"/>
              <a:t>decision-time planning (e.g., heuristic search or model predictive control)</a:t>
            </a:r>
          </a:p>
        </p:txBody>
      </p:sp>
      <p:pic>
        <p:nvPicPr>
          <p:cNvPr id="9" name="Picture 8" descr="A picture containing rectangle&#10;&#10;Description automatically generated">
            <a:extLst>
              <a:ext uri="{FF2B5EF4-FFF2-40B4-BE49-F238E27FC236}">
                <a16:creationId xmlns:a16="http://schemas.microsoft.com/office/drawing/2014/main" id="{89A8F50A-D993-26EE-5182-E92AB1B752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1076" y="6016834"/>
            <a:ext cx="4004792" cy="522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3711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312A7-8CC3-1B17-2EC8-BCE950066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Markov Decision Process (MDP)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2B01E6-E4CA-9628-FD2B-1086F86296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idea: c</a:t>
            </a:r>
            <a:r>
              <a:rPr lang="en-DE" dirty="0"/>
              <a:t>urrent state includes all information about past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transition probabilities between states describe dynamics of given MDP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action policy: mapping from states to probabilities for selection of different actions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415900-4F95-99EA-6581-98C2619EB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122629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484BA3-6670-5516-DB58-BEC0C42E7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States, Actions, and Rewards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FC2D9BB-C0D7-9AEE-BB75-E5A194324ED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DE" sz="2800" dirty="0"/>
                  <a:t>transition probabilities (model of environment):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</m:oMath>
                </a14:m>
                <a:endParaRPr lang="en-DE" sz="2800" dirty="0"/>
              </a:p>
              <a:p>
                <a:pPr marL="0" indent="0">
                  <a:buNone/>
                </a:pPr>
                <a:endParaRPr lang="en-DE" sz="2800" dirty="0"/>
              </a:p>
              <a:p>
                <a:pPr marL="0" indent="0">
                  <a:buNone/>
                </a:pPr>
                <a:endParaRPr lang="en-DE" sz="2800" dirty="0"/>
              </a:p>
              <a:p>
                <a:pPr marL="0" indent="0">
                  <a:buNone/>
                </a:pPr>
                <a:endParaRPr lang="en-DE" sz="2800" dirty="0"/>
              </a:p>
              <a:p>
                <a:pPr marL="0" indent="0">
                  <a:buNone/>
                </a:pPr>
                <a:endParaRPr lang="en-DE" sz="2800" dirty="0"/>
              </a:p>
              <a:p>
                <a:pPr marL="0" indent="0">
                  <a:buNone/>
                </a:pPr>
                <a:endParaRPr lang="en-DE" sz="2800" dirty="0"/>
              </a:p>
              <a:p>
                <a:pPr marL="0" indent="0">
                  <a:buNone/>
                </a:pPr>
                <a:r>
                  <a:rPr lang="en-GB" sz="2800" dirty="0"/>
                  <a:t>r</a:t>
                </a:r>
                <a:r>
                  <a:rPr lang="en-DE" sz="2800" dirty="0"/>
                  <a:t>eward hypothesis: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GB" sz="2800" dirty="0"/>
                  <a:t>reward as scalar signal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GB" sz="2800" dirty="0"/>
                  <a:t>goal: m</a:t>
                </a:r>
                <a:r>
                  <a:rPr lang="en-DE" sz="2800" dirty="0"/>
                  <a:t>aximization of expected cumulative sum of received rewards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FC2D9BB-C0D7-9AEE-BB75-E5A194324ED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319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28A76F-6D9B-9744-FB75-68245B43C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6</a:t>
            </a:fld>
            <a:endParaRPr lang="en-DE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184E601-3CF9-B816-3889-FF6DF242937C}"/>
              </a:ext>
            </a:extLst>
          </p:cNvPr>
          <p:cNvGrpSpPr/>
          <p:nvPr/>
        </p:nvGrpSpPr>
        <p:grpSpPr>
          <a:xfrm>
            <a:off x="3883572" y="2262237"/>
            <a:ext cx="4424855" cy="2501685"/>
            <a:chOff x="3883572" y="2262237"/>
            <a:chExt cx="4424855" cy="2501685"/>
          </a:xfrm>
        </p:grpSpPr>
        <p:pic>
          <p:nvPicPr>
            <p:cNvPr id="8" name="Picture 7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3413B43F-8BC6-12FB-ED74-AFBAB206B3A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83572" y="2262237"/>
              <a:ext cx="4424855" cy="2501685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7F09874-FBCF-72EA-9468-B6A3F561867B}"/>
                </a:ext>
              </a:extLst>
            </p:cNvPr>
            <p:cNvSpPr/>
            <p:nvPr/>
          </p:nvSpPr>
          <p:spPr>
            <a:xfrm>
              <a:off x="3883572" y="3552497"/>
              <a:ext cx="898635" cy="12612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</p:spTree>
    <p:extLst>
      <p:ext uri="{BB962C8B-B14F-4D97-AF65-F5344CB8AC3E}">
        <p14:creationId xmlns:p14="http://schemas.microsoft.com/office/powerpoint/2010/main" val="33439329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A2D93-7233-95E5-9E6F-D33582020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Value-Based Methods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D502F0-3618-492C-A320-57E842109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790210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223AE8-3C42-F619-8039-60559CDBE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State and Action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0D05EE-A018-B8E8-4DF6-58F3862AED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state/action value: total amount of expected future reward starting from given state/action (usually with discounting of later steps)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indicating l</a:t>
            </a:r>
            <a:r>
              <a:rPr lang="en-DE" dirty="0"/>
              <a:t>ong-term desirability of states/actions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main motivation: improve </a:t>
            </a:r>
            <a:r>
              <a:rPr lang="en-DE" dirty="0"/>
              <a:t>efficiency of search in policy space</a:t>
            </a:r>
          </a:p>
          <a:p>
            <a:pPr marL="0" indent="0">
              <a:buNone/>
            </a:pPr>
            <a:r>
              <a:rPr lang="en-DE" dirty="0"/>
              <a:t>(</a:t>
            </a:r>
            <a:r>
              <a:rPr lang="en-GB" dirty="0"/>
              <a:t>for comparison: </a:t>
            </a:r>
            <a:r>
              <a:rPr lang="en-DE" dirty="0"/>
              <a:t>evolutionary methods search directly by evaluating entire policies)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0C1062-4387-7EA8-856B-639628800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164869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B2E7C-9701-D067-1265-0D20B8DCA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State-Value Function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FB1BDD-B851-5E2C-CF80-8DACCA77C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9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6A3A0F-766F-2A79-DF4F-182A1C27DFBE}"/>
              </a:ext>
            </a:extLst>
          </p:cNvPr>
          <p:cNvSpPr txBox="1"/>
          <p:nvPr/>
        </p:nvSpPr>
        <p:spPr>
          <a:xfrm>
            <a:off x="4616664" y="1454224"/>
            <a:ext cx="90556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200" dirty="0"/>
              <a:t>return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C76EB1-E98E-D814-8DAE-F1B1E4629A94}"/>
              </a:ext>
            </a:extLst>
          </p:cNvPr>
          <p:cNvSpPr txBox="1"/>
          <p:nvPr/>
        </p:nvSpPr>
        <p:spPr>
          <a:xfrm>
            <a:off x="8468235" y="1475244"/>
            <a:ext cx="167988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d</a:t>
            </a:r>
            <a:r>
              <a:rPr lang="en-DE" sz="2200" dirty="0"/>
              <a:t>iscount rate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8E4BCE3-0435-7B93-69AA-E2F22458853D}"/>
              </a:ext>
            </a:extLst>
          </p:cNvPr>
          <p:cNvSpPr txBox="1"/>
          <p:nvPr/>
        </p:nvSpPr>
        <p:spPr>
          <a:xfrm>
            <a:off x="8468235" y="4906378"/>
            <a:ext cx="2743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Bellman (expectation) equation: recursion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5D9E7E4-E111-5331-39DB-7541E009D843}"/>
              </a:ext>
            </a:extLst>
          </p:cNvPr>
          <p:cNvSpPr txBox="1"/>
          <p:nvPr/>
        </p:nvSpPr>
        <p:spPr>
          <a:xfrm>
            <a:off x="571308" y="4877089"/>
            <a:ext cx="3138844" cy="11079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200" dirty="0"/>
              <a:t>p</a:t>
            </a:r>
            <a:r>
              <a:rPr lang="en-DE" sz="2200" dirty="0"/>
              <a:t>olicy: probabilitiy to take specific action being in a given state</a:t>
            </a:r>
            <a:endParaRPr lang="en-DE" sz="2200" i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A9A62D7-75B9-BE74-76EF-64C53C559BFB}"/>
              </a:ext>
            </a:extLst>
          </p:cNvPr>
          <p:cNvSpPr txBox="1"/>
          <p:nvPr/>
        </p:nvSpPr>
        <p:spPr>
          <a:xfrm>
            <a:off x="4117036" y="4877089"/>
            <a:ext cx="3944315" cy="11079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200" dirty="0"/>
              <a:t>t</a:t>
            </a:r>
            <a:r>
              <a:rPr lang="en-DE" sz="2200" dirty="0"/>
              <a:t>ransition probability (depending on environment) from one state to another for a given action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126A8EE-7175-F901-57A1-E7EBCCAAE429}"/>
                  </a:ext>
                </a:extLst>
              </p:cNvPr>
              <p:cNvSpPr txBox="1"/>
              <p:nvPr/>
            </p:nvSpPr>
            <p:spPr>
              <a:xfrm>
                <a:off x="1634063" y="2133759"/>
                <a:ext cx="9016123" cy="233192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sz="2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DE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ctrlPr>
                            <a:rPr lang="en-DE" sz="28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DE" sz="28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𝑜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∞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p>
                              </m:sSup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</m:nary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𝛾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2800" b="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sub>
                        <m:sup/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  <m:nary>
                            <m:naryPr>
                              <m:chr m:val="∑"/>
                              <m:supHide m:val="on"/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>
                              <m:sSubSup>
                                <m:sSubSup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  <m:sup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bSup>
                              <m:r>
                                <m:rPr>
                                  <m:brk m:alnAt="7"/>
                                </m:r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sub>
                            <m:sup/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  <m:d>
                                <m:d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  <m:sup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′</m:t>
                                      </m:r>
                                    </m:sup>
                                  </m:sSub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</m:e>
                              </m:d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𝛾</m:t>
                                  </m:r>
                                  <m:sSub>
                                    <m:sSub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𝑣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𝜋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Sup>
                                        <m:sSubSup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𝑠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𝑡</m:t>
                                          </m:r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+1</m:t>
                                          </m:r>
                                        </m:sub>
                                        <m:sup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′</m:t>
                                          </m:r>
                                        </m:sup>
                                      </m:sSubSup>
                                    </m:e>
                                  </m:d>
                                </m:e>
                              </m:d>
                            </m:e>
                          </m:nary>
                        </m:e>
                      </m:nary>
                    </m:oMath>
                  </m:oMathPara>
                </a14:m>
                <a:endParaRPr lang="en-DE" sz="28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126A8EE-7175-F901-57A1-E7EBCCAAE42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34063" y="2133759"/>
                <a:ext cx="9016123" cy="2331920"/>
              </a:xfrm>
              <a:prstGeom prst="rect">
                <a:avLst/>
              </a:prstGeom>
              <a:blipFill>
                <a:blip r:embed="rId2"/>
                <a:stretch>
                  <a:fillRect l="-9986" t="-60870" b="-8587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Left Brace 18">
            <a:extLst>
              <a:ext uri="{FF2B5EF4-FFF2-40B4-BE49-F238E27FC236}">
                <a16:creationId xmlns:a16="http://schemas.microsoft.com/office/drawing/2014/main" id="{277115C8-7CDA-F941-965F-CE13CAC5ECDF}"/>
              </a:ext>
            </a:extLst>
          </p:cNvPr>
          <p:cNvSpPr/>
          <p:nvPr/>
        </p:nvSpPr>
        <p:spPr>
          <a:xfrm rot="5400000">
            <a:off x="4890890" y="749972"/>
            <a:ext cx="320518" cy="2489095"/>
          </a:xfrm>
          <a:prstGeom prst="leftBrace">
            <a:avLst>
              <a:gd name="adj1" fmla="val 8333"/>
              <a:gd name="adj2" fmla="val 49166"/>
            </a:avLst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282F94A-C2EB-AFB0-C700-67868031BDBE}"/>
              </a:ext>
            </a:extLst>
          </p:cNvPr>
          <p:cNvCxnSpPr/>
          <p:nvPr/>
        </p:nvCxnSpPr>
        <p:spPr>
          <a:xfrm flipH="1">
            <a:off x="8610600" y="1885111"/>
            <a:ext cx="829678" cy="7004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FF27745-54C9-FD6B-9DD3-B4F1128351D0}"/>
              </a:ext>
            </a:extLst>
          </p:cNvPr>
          <p:cNvCxnSpPr>
            <a:cxnSpLocks/>
            <a:stCxn id="13" idx="0"/>
          </p:cNvCxnSpPr>
          <p:nvPr/>
        </p:nvCxnSpPr>
        <p:spPr>
          <a:xfrm flipH="1" flipV="1">
            <a:off x="9301655" y="4272456"/>
            <a:ext cx="538180" cy="6339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CFC785C-433A-C24F-4F57-2347239C1CB0}"/>
              </a:ext>
            </a:extLst>
          </p:cNvPr>
          <p:cNvCxnSpPr>
            <a:cxnSpLocks/>
            <a:stCxn id="15" idx="0"/>
          </p:cNvCxnSpPr>
          <p:nvPr/>
        </p:nvCxnSpPr>
        <p:spPr>
          <a:xfrm flipV="1">
            <a:off x="2140730" y="3993931"/>
            <a:ext cx="581449" cy="8831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C3F895B-1239-0440-2FAE-74FD00099180}"/>
              </a:ext>
            </a:extLst>
          </p:cNvPr>
          <p:cNvCxnSpPr>
            <a:stCxn id="17" idx="0"/>
          </p:cNvCxnSpPr>
          <p:nvPr/>
        </p:nvCxnSpPr>
        <p:spPr>
          <a:xfrm flipH="1" flipV="1">
            <a:off x="5297214" y="3993931"/>
            <a:ext cx="791980" cy="8831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8A28ACD-56E5-3C56-68CC-AEB9A6A1E18C}"/>
              </a:ext>
            </a:extLst>
          </p:cNvPr>
          <p:cNvSpPr txBox="1"/>
          <p:nvPr/>
        </p:nvSpPr>
        <p:spPr>
          <a:xfrm>
            <a:off x="4169588" y="6123543"/>
            <a:ext cx="3443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(s</a:t>
            </a:r>
            <a:r>
              <a:rPr lang="en-DE" dirty="0"/>
              <a:t>weep through entire state space)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4B3A5C-3343-E2FA-59CA-78F1332A61AB}"/>
              </a:ext>
            </a:extLst>
          </p:cNvPr>
          <p:cNvSpPr txBox="1"/>
          <p:nvPr/>
        </p:nvSpPr>
        <p:spPr>
          <a:xfrm>
            <a:off x="84103" y="1764427"/>
            <a:ext cx="22296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(n</a:t>
            </a:r>
            <a:r>
              <a:rPr lang="en-DE" dirty="0"/>
              <a:t>eeded for all states)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4E2CBBA-87B7-4BA4-3F0B-61B11CA2A450}"/>
              </a:ext>
            </a:extLst>
          </p:cNvPr>
          <p:cNvCxnSpPr>
            <a:stCxn id="6" idx="2"/>
          </p:cNvCxnSpPr>
          <p:nvPr/>
        </p:nvCxnSpPr>
        <p:spPr>
          <a:xfrm>
            <a:off x="1198928" y="2133759"/>
            <a:ext cx="671913" cy="4517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11606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4403</TotalTime>
  <Words>1759</Words>
  <Application>Microsoft Macintosh PowerPoint</Application>
  <PresentationFormat>Widescreen</PresentationFormat>
  <Paragraphs>268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9" baseType="lpstr">
      <vt:lpstr>Arial</vt:lpstr>
      <vt:lpstr>Calibri</vt:lpstr>
      <vt:lpstr>Calibri Light</vt:lpstr>
      <vt:lpstr>Cambria Math</vt:lpstr>
      <vt:lpstr>Wingdings</vt:lpstr>
      <vt:lpstr>Office Theme</vt:lpstr>
      <vt:lpstr>Reinforcement Learning Sequential Decision Making</vt:lpstr>
      <vt:lpstr>Sequential Decision Making</vt:lpstr>
      <vt:lpstr>Main Elements of RL</vt:lpstr>
      <vt:lpstr>Optional Elements of RL</vt:lpstr>
      <vt:lpstr>Markov Decision Process (MDP)</vt:lpstr>
      <vt:lpstr>States, Actions, and Rewards</vt:lpstr>
      <vt:lpstr>Value-Based Methods</vt:lpstr>
      <vt:lpstr>State and Action Values</vt:lpstr>
      <vt:lpstr>State-Value Function</vt:lpstr>
      <vt:lpstr>Action-Value Function</vt:lpstr>
      <vt:lpstr>Bellman Optimality Equations</vt:lpstr>
      <vt:lpstr>Dynamic Programming</vt:lpstr>
      <vt:lpstr>Bootstrapping and Sampling</vt:lpstr>
      <vt:lpstr>Sampling Update Rule</vt:lpstr>
      <vt:lpstr>On-Policy TD Control: SARSA</vt:lpstr>
      <vt:lpstr>Off-Policy TD Control: Q-Learning</vt:lpstr>
      <vt:lpstr>Summary: Update Characteristics</vt:lpstr>
      <vt:lpstr>Deep Reinforcement Learning</vt:lpstr>
      <vt:lpstr>Limitation of Tabular Methods</vt:lpstr>
      <vt:lpstr>Approximate Solution Methods</vt:lpstr>
      <vt:lpstr>Deep Q-Network (DQN)</vt:lpstr>
      <vt:lpstr>Side Note: i.i.d. Assumption in ML</vt:lpstr>
      <vt:lpstr>The Deadly Triad</vt:lpstr>
      <vt:lpstr>RL via Sequence Modeling</vt:lpstr>
      <vt:lpstr>Direct Policy Search</vt:lpstr>
      <vt:lpstr>Policy Gradient Methods</vt:lpstr>
      <vt:lpstr>REINFORCE</vt:lpstr>
      <vt:lpstr>REINFORCE with Baseline</vt:lpstr>
      <vt:lpstr>Actor-Critic Methods</vt:lpstr>
      <vt:lpstr>Synonym: Advantage Actor-Critic</vt:lpstr>
      <vt:lpstr>Famous Example of Deep RL: AlphaGo</vt:lpstr>
      <vt:lpstr>Literature</vt:lpstr>
      <vt:lpstr>Automation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Reinforcement Learning</dc:title>
  <dc:creator>Felix Wick</dc:creator>
  <cp:lastModifiedBy>Felix Wick</cp:lastModifiedBy>
  <cp:revision>82</cp:revision>
  <dcterms:created xsi:type="dcterms:W3CDTF">2022-07-18T14:54:44Z</dcterms:created>
  <dcterms:modified xsi:type="dcterms:W3CDTF">2022-11-22T14:41:20Z</dcterms:modified>
</cp:coreProperties>
</file>

<file path=docProps/thumbnail.jpeg>
</file>